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3"/>
    <p:sldId id="306" r:id="rId4"/>
    <p:sldId id="330" r:id="rId5"/>
    <p:sldId id="313" r:id="rId6"/>
    <p:sldId id="331" r:id="rId7"/>
    <p:sldId id="332" r:id="rId8"/>
    <p:sldId id="333" r:id="rId9"/>
    <p:sldId id="334" r:id="rId10"/>
    <p:sldId id="335" r:id="rId11"/>
    <p:sldId id="336" r:id="rId12"/>
    <p:sldId id="337" r:id="rId13"/>
    <p:sldId id="339" r:id="rId14"/>
    <p:sldId id="340" r:id="rId15"/>
    <p:sldId id="341" r:id="rId16"/>
    <p:sldId id="342" r:id="rId17"/>
    <p:sldId id="343" r:id="rId18"/>
    <p:sldId id="344" r:id="rId19"/>
    <p:sldId id="315" r:id="rId20"/>
    <p:sldId id="345" r:id="rId21"/>
    <p:sldId id="346" r:id="rId22"/>
    <p:sldId id="347" r:id="rId23"/>
    <p:sldId id="348" r:id="rId24"/>
    <p:sldId id="317" r:id="rId25"/>
    <p:sldId id="321" r:id="rId26"/>
    <p:sldId id="349" r:id="rId27"/>
    <p:sldId id="350" r:id="rId28"/>
    <p:sldId id="351" r:id="rId29"/>
    <p:sldId id="352" r:id="rId30"/>
    <p:sldId id="354" r:id="rId31"/>
    <p:sldId id="305" r:id="rId32"/>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4"/>
    <p:restoredTop sz="87675"/>
  </p:normalViewPr>
  <p:slideViewPr>
    <p:cSldViewPr showGuides="1">
      <p:cViewPr varScale="1">
        <p:scale>
          <a:sx n="69" d="100"/>
          <a:sy n="69" d="100"/>
        </p:scale>
        <p:origin x="-1356" y="-108"/>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41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fontAlgn="auto" hangingPunct="1">
              <a:spcBef>
                <a:spcPts val="0"/>
              </a:spcBef>
              <a:spcAft>
                <a:spcPts val="0"/>
              </a:spcAft>
              <a:defRPr sz="1200">
                <a:latin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741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fontAlgn="auto" hangingPunct="1">
              <a:spcBef>
                <a:spcPts val="0"/>
              </a:spcBef>
              <a:spcAft>
                <a:spcPts val="0"/>
              </a:spcAft>
              <a:defRPr sz="1200">
                <a:latin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2772"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Click to edit Master text styles</a:t>
            </a: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Second level</a:t>
            </a: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Third level</a:t>
            </a: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Fourth level</a:t>
            </a: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Fifth level</a:t>
            </a: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741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fontAlgn="auto" hangingPunct="1">
              <a:spcBef>
                <a:spcPts val="0"/>
              </a:spcBef>
              <a:spcAft>
                <a:spcPts val="0"/>
              </a:spcAft>
              <a:defRPr sz="1200">
                <a:latin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741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
            <a:pPr lvl="0" algn="r" eaLnBrk="1" hangingPunct="1"/>
            <a:fld id="{9A0DB2DC-4C9A-4742-B13C-FB6460FD3503}" type="slidenum">
              <a:rPr lang="en-US" altLang="en-US" sz="1200" dirty="0">
                <a:latin typeface="Times New Roman" panose="02020603050405020304" pitchFamily="18" charset="0"/>
              </a:rPr>
            </a:fld>
            <a:endParaRPr lang="en-US" altLang="en-US"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3" name="Date Placeholder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en-IN" sz="24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628650" y="365125"/>
            <a:ext cx="7886700" cy="1325563"/>
          </a:xfrm>
          <a:prstGeom prst="rect">
            <a:avLst/>
          </a:prstGeom>
          <a:noFill/>
          <a:ln w="9525">
            <a:noFill/>
          </a:ln>
        </p:spPr>
        <p:txBody>
          <a:bodyPr anchor="ctr" anchorCtr="0"/>
          <a:p>
            <a:pPr lvl="0"/>
            <a:r>
              <a:rPr lang="en-US" altLang="en-US" dirty="0"/>
              <a:t>Click to edit Master title style</a:t>
            </a:r>
            <a:endParaRPr lang="en-IN" altLang="en-US" dirty="0"/>
          </a:p>
        </p:txBody>
      </p:sp>
      <p:sp>
        <p:nvSpPr>
          <p:cNvPr id="1027" name="Text Placeholder 2"/>
          <p:cNvSpPr>
            <a:spLocks noGrp="1"/>
          </p:cNvSpPr>
          <p:nvPr>
            <p:ph type="body" idx="1"/>
          </p:nvPr>
        </p:nvSpPr>
        <p:spPr>
          <a:xfrm>
            <a:off x="628650" y="1825625"/>
            <a:ext cx="7886700" cy="4351338"/>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IN" altLang="en-US"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0" name="Picture 10"/>
          <p:cNvPicPr>
            <a:picLocks noChangeAspect="1"/>
          </p:cNvPicPr>
          <p:nvPr/>
        </p:nvPicPr>
        <p:blipFill>
          <a:blip r:embed="rId1"/>
          <a:stretch>
            <a:fillRect/>
          </a:stretch>
        </p:blipFill>
        <p:spPr>
          <a:xfrm>
            <a:off x="3657600" y="1752600"/>
            <a:ext cx="1714500" cy="1892300"/>
          </a:xfrm>
          <a:prstGeom prst="rect">
            <a:avLst/>
          </a:prstGeom>
          <a:noFill/>
          <a:ln w="9525">
            <a:noFill/>
          </a:ln>
        </p:spPr>
      </p:pic>
      <p:sp>
        <p:nvSpPr>
          <p:cNvPr id="12" name="Title 1"/>
          <p:cNvSpPr>
            <a:spLocks noGrp="1"/>
          </p:cNvSpPr>
          <p:nvPr>
            <p:ph type="ctrTitle"/>
          </p:nvPr>
        </p:nvSpPr>
        <p:spPr>
          <a:xfrm>
            <a:off x="831850" y="511175"/>
            <a:ext cx="7772400" cy="1470025"/>
          </a:xfrm>
        </p:spPr>
        <p:txBody>
          <a:bodyPr vert="horz" wrap="square" lIns="91440" tIns="45720" rIns="91440" bIns="45720" numCol="1" anchor="b" anchorCtr="0" compatLnSpc="1">
            <a:normAutofit fontScale="90000"/>
          </a:bodyPr>
          <a:lstStyle/>
          <a:p>
            <a:pPr marL="0" marR="0" lvl="0" indent="0" algn="ctr" defTabSz="685800" rtl="0" eaLnBrk="0" fontAlgn="base" latinLnBrk="0" hangingPunct="0">
              <a:lnSpc>
                <a:spcPct val="90000"/>
              </a:lnSpc>
              <a:spcBef>
                <a:spcPct val="0"/>
              </a:spcBef>
              <a:spcAft>
                <a:spcPct val="0"/>
              </a:spcAft>
              <a:buClrTx/>
              <a:buSzTx/>
              <a:buFontTx/>
              <a:buNone/>
              <a:defRPr/>
            </a:pPr>
            <a:r>
              <a:rPr kumimoji="0" lang="en-US" sz="36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A Presentation on Project </a:t>
            </a:r>
            <a:br>
              <a:rPr kumimoji="0" lang="en-IN" sz="36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kumimoji="0" lang="en-US" sz="3600" b="1" i="0" u="none" strike="noStrike" kern="1200" cap="none" spc="0" normalizeH="0" baseline="0" noProof="0" dirty="0" smtClean="0">
                <a:ln>
                  <a:noFill/>
                </a:ln>
                <a:solidFill>
                  <a:srgbClr val="FF0000"/>
                </a:solidFill>
                <a:effectLst/>
                <a:uLnTx/>
                <a:uFillTx/>
                <a:latin typeface="Times New Roman" panose="02020603050405020304" pitchFamily="18" charset="0"/>
                <a:ea typeface="+mj-ea"/>
                <a:cs typeface="Times New Roman" panose="02020603050405020304" pitchFamily="18" charset="0"/>
              </a:rPr>
              <a:t>Contactless Attendance System</a:t>
            </a:r>
            <a:br>
              <a:rPr kumimoji="0" lang="en-IN" sz="4500" b="0" i="0" u="none" strike="noStrike" kern="1200" cap="none" spc="0" normalizeH="0" baseline="0" noProof="0" dirty="0">
                <a:ln>
                  <a:noFill/>
                </a:ln>
                <a:solidFill>
                  <a:schemeClr val="tx1"/>
                </a:solidFill>
                <a:effectLst/>
                <a:uLnTx/>
                <a:uFillTx/>
                <a:latin typeface="+mj-lt"/>
                <a:ea typeface="+mj-ea"/>
                <a:cs typeface="+mj-cs"/>
              </a:rPr>
            </a:br>
            <a:endParaRPr kumimoji="0" lang="en-IN" sz="4500" b="0" i="0" u="none" strike="noStrike" kern="1200" cap="none" spc="0" normalizeH="0" baseline="0" noProof="0" dirty="0">
              <a:ln>
                <a:noFill/>
              </a:ln>
              <a:solidFill>
                <a:schemeClr val="tx1"/>
              </a:solidFill>
              <a:effectLst/>
              <a:uLnTx/>
              <a:uFillTx/>
              <a:latin typeface="+mj-lt"/>
              <a:ea typeface="+mj-ea"/>
              <a:cs typeface="+mj-cs"/>
            </a:endParaRPr>
          </a:p>
        </p:txBody>
      </p:sp>
      <p:sp>
        <p:nvSpPr>
          <p:cNvPr id="2052" name="Subtitle 2"/>
          <p:cNvSpPr>
            <a:spLocks noGrp="1"/>
          </p:cNvSpPr>
          <p:nvPr>
            <p:ph type="subTitle" idx="1"/>
          </p:nvPr>
        </p:nvSpPr>
        <p:spPr>
          <a:xfrm>
            <a:off x="304800" y="2895600"/>
            <a:ext cx="8763000" cy="3886200"/>
          </a:xfrm>
          <a:ln/>
        </p:spPr>
        <p:txBody>
          <a:bodyPr vert="horz" wrap="square" lIns="91440" tIns="45720" rIns="91440" bIns="45720" anchor="t" anchorCtr="0"/>
          <a:p>
            <a:pPr algn="l" defTabSz="685800">
              <a:buClrTx/>
              <a:buSzTx/>
            </a:pPr>
            <a:endParaRPr lang="en-IN" altLang="en-US" kern="1200" dirty="0">
              <a:latin typeface="+mn-lt"/>
              <a:ea typeface="+mn-ea"/>
              <a:cs typeface="+mn-cs"/>
            </a:endParaRPr>
          </a:p>
          <a:p>
            <a:pPr algn="l" defTabSz="685800">
              <a:buClrTx/>
              <a:buSzTx/>
            </a:pPr>
            <a:endParaRPr lang="en-IN" altLang="en-US" kern="1200" dirty="0">
              <a:latin typeface="+mn-lt"/>
              <a:ea typeface="+mn-ea"/>
              <a:cs typeface="+mn-cs"/>
            </a:endParaRPr>
          </a:p>
          <a:p>
            <a:pPr algn="l" defTabSz="685800">
              <a:buClrTx/>
              <a:buSzTx/>
            </a:pPr>
            <a:r>
              <a:rPr lang="en-IN" altLang="en-US" sz="2800" kern="1200" dirty="0">
                <a:latin typeface="Times New Roman" panose="02020603050405020304" pitchFamily="18" charset="0"/>
                <a:ea typeface="+mn-ea"/>
                <a:cs typeface="Times New Roman" panose="02020603050405020304" pitchFamily="18" charset="0"/>
              </a:rPr>
              <a:t>        Department of Computer Science and Engineering</a:t>
            </a:r>
            <a:endParaRPr lang="en-IN" altLang="en-US" sz="2800" kern="1200" dirty="0">
              <a:latin typeface="Times New Roman" panose="02020603050405020304" pitchFamily="18" charset="0"/>
              <a:ea typeface="+mn-ea"/>
              <a:cs typeface="Times New Roman" panose="02020603050405020304" pitchFamily="18" charset="0"/>
            </a:endParaRPr>
          </a:p>
          <a:p>
            <a:pPr algn="l" defTabSz="685800">
              <a:buClrTx/>
              <a:buSzTx/>
            </a:pPr>
            <a:r>
              <a:rPr lang="en-IN" altLang="en-US" sz="2000" kern="1200" dirty="0">
                <a:latin typeface="Times New Roman" panose="02020603050405020304" pitchFamily="18" charset="0"/>
                <a:ea typeface="+mn-ea"/>
                <a:cs typeface="Times New Roman" panose="02020603050405020304" pitchFamily="18" charset="0"/>
              </a:rPr>
              <a:t>	                   Goel Institute of Technology and Management</a:t>
            </a:r>
            <a:endParaRPr lang="en-IN" altLang="en-US" sz="2000" kern="1200" dirty="0">
              <a:latin typeface="Times New Roman" panose="02020603050405020304" pitchFamily="18" charset="0"/>
              <a:ea typeface="+mn-ea"/>
              <a:cs typeface="Times New Roman" panose="02020603050405020304" pitchFamily="18" charset="0"/>
            </a:endParaRPr>
          </a:p>
          <a:p>
            <a:pPr algn="l" defTabSz="685800">
              <a:buClrTx/>
              <a:buSzTx/>
            </a:pPr>
            <a:endParaRPr lang="en-IN" altLang="en-US" sz="2000" kern="1200" dirty="0">
              <a:latin typeface="Times New Roman" panose="02020603050405020304" pitchFamily="18" charset="0"/>
              <a:ea typeface="+mn-ea"/>
              <a:cs typeface="Times New Roman" panose="02020603050405020304" pitchFamily="18" charset="0"/>
            </a:endParaRPr>
          </a:p>
          <a:p>
            <a:pPr algn="l" defTabSz="685800">
              <a:buClrTx/>
              <a:buSzTx/>
            </a:pPr>
            <a:endParaRPr lang="en-IN" altLang="en-US" sz="2000" kern="1200" dirty="0">
              <a:latin typeface="Times New Roman" panose="02020603050405020304" pitchFamily="18" charset="0"/>
              <a:ea typeface="+mn-ea"/>
              <a:cs typeface="Times New Roman" panose="02020603050405020304" pitchFamily="18" charset="0"/>
            </a:endParaRPr>
          </a:p>
          <a:p>
            <a:pPr algn="l" defTabSz="685800">
              <a:buClrTx/>
              <a:buSzTx/>
            </a:pPr>
            <a:r>
              <a:rPr lang="en-IN" altLang="en-US" sz="2200" u="sng" kern="1200" dirty="0">
                <a:latin typeface="Times New Roman" panose="02020603050405020304" pitchFamily="18" charset="0"/>
                <a:ea typeface="+mn-ea"/>
                <a:cs typeface="Times New Roman" panose="02020603050405020304" pitchFamily="18" charset="0"/>
              </a:rPr>
              <a:t>Submitted to:</a:t>
            </a:r>
            <a:r>
              <a:rPr lang="en-IN" altLang="en-US" sz="2200" kern="1200" dirty="0">
                <a:latin typeface="Times New Roman" panose="02020603050405020304" pitchFamily="18" charset="0"/>
                <a:ea typeface="+mn-ea"/>
                <a:cs typeface="Times New Roman" panose="02020603050405020304" pitchFamily="18" charset="0"/>
              </a:rPr>
              <a:t>					          </a:t>
            </a:r>
            <a:r>
              <a:rPr lang="en-IN" altLang="en-US" sz="2200" u="sng" kern="1200" dirty="0">
                <a:latin typeface="Times New Roman" panose="02020603050405020304" pitchFamily="18" charset="0"/>
                <a:ea typeface="+mn-ea"/>
                <a:cs typeface="Times New Roman" panose="02020603050405020304" pitchFamily="18" charset="0"/>
              </a:rPr>
              <a:t>Submitted By:</a:t>
            </a:r>
            <a:endParaRPr lang="en-IN" altLang="en-US" sz="2200" u="sng" kern="1200" dirty="0">
              <a:latin typeface="Times New Roman" panose="02020603050405020304" pitchFamily="18" charset="0"/>
              <a:ea typeface="+mn-ea"/>
              <a:cs typeface="Times New Roman" panose="02020603050405020304" pitchFamily="18" charset="0"/>
            </a:endParaRPr>
          </a:p>
          <a:p>
            <a:pPr algn="l" defTabSz="685800">
              <a:buClrTx/>
              <a:buSzTx/>
            </a:pPr>
            <a:r>
              <a:rPr lang="en-IN" altLang="en-US" sz="2000" kern="1200" dirty="0">
                <a:latin typeface="Times New Roman" panose="02020603050405020304" pitchFamily="18" charset="0"/>
                <a:ea typeface="+mn-ea"/>
                <a:cs typeface="Times New Roman" panose="02020603050405020304" pitchFamily="18" charset="0"/>
              </a:rPr>
              <a:t>Mr. Yogendra Pratap Singh                   		             Asiya Sayed</a:t>
            </a:r>
            <a:endParaRPr lang="en-IN" altLang="en-US" sz="2000" kern="1200" dirty="0">
              <a:latin typeface="Times New Roman" panose="02020603050405020304" pitchFamily="18" charset="0"/>
              <a:ea typeface="+mn-ea"/>
              <a:cs typeface="Times New Roman" panose="02020603050405020304" pitchFamily="18" charset="0"/>
            </a:endParaRPr>
          </a:p>
          <a:p>
            <a:pPr algn="l" defTabSz="685800">
              <a:buClrTx/>
              <a:buSzTx/>
            </a:pPr>
            <a:r>
              <a:rPr lang="en-IN" altLang="en-US" sz="2000" kern="1200" dirty="0">
                <a:latin typeface="Times New Roman" panose="02020603050405020304" pitchFamily="18" charset="0"/>
                <a:ea typeface="+mn-ea"/>
                <a:cs typeface="Times New Roman" panose="02020603050405020304" pitchFamily="18" charset="0"/>
              </a:rPr>
              <a:t>                                                                                        Nilakshi Sahu</a:t>
            </a:r>
            <a:endParaRPr lang="en-IN" altLang="en-US" sz="2000" kern="1200" dirty="0">
              <a:latin typeface="Times New Roman" panose="02020603050405020304" pitchFamily="18" charset="0"/>
              <a:ea typeface="Times New Roman" panose="02020603050405020304" pitchFamily="18" charset="0"/>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extBox 1"/>
          <p:cNvSpPr txBox="1"/>
          <p:nvPr/>
        </p:nvSpPr>
        <p:spPr>
          <a:xfrm>
            <a:off x="1219200" y="304800"/>
            <a:ext cx="3886200" cy="369888"/>
          </a:xfrm>
          <a:prstGeom prst="rect">
            <a:avLst/>
          </a:prstGeom>
          <a:noFill/>
          <a:ln w="9525">
            <a:noFill/>
          </a:ln>
        </p:spPr>
        <p:txBody>
          <a:bodyPr>
            <a:spAutoFit/>
          </a:bodyPr>
          <a:p>
            <a:endParaRPr dirty="0">
              <a:latin typeface="Calibri" panose="020F0502020204030204" pitchFamily="34" charset="0"/>
            </a:endParaRPr>
          </a:p>
        </p:txBody>
      </p:sp>
      <p:sp>
        <p:nvSpPr>
          <p:cNvPr id="3" name="Title 1"/>
          <p:cNvSpPr txBox="1"/>
          <p:nvPr/>
        </p:nvSpPr>
        <p:spPr>
          <a:xfrm>
            <a:off x="2286000" y="381000"/>
            <a:ext cx="10217150" cy="685800"/>
          </a:xfrm>
          <a:prstGeom prst="rect">
            <a:avLst/>
          </a:prstGeom>
        </p:spPr>
        <p:txBody>
          <a:bodyPr>
            <a:noAutofit/>
          </a:bodyPr>
          <a:lstStyle/>
          <a:p>
            <a:pPr marR="0" defTabSz="685800">
              <a:lnSpc>
                <a:spcPct val="90000"/>
              </a:lnSpc>
              <a:buClrTx/>
              <a:buSzTx/>
              <a:buFontTx/>
              <a:buNone/>
              <a:defRPr/>
            </a:pPr>
            <a:r>
              <a:rPr kumimoji="0" lang="en-US" sz="32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What is Face R</a:t>
            </a:r>
            <a:r>
              <a:rPr kumimoji="0" lang="en-US" sz="3200" b="1" u="sng" kern="1200" cap="none" spc="0" normalizeH="0" baseline="0" noProof="0" dirty="0" err="1" smtClean="0">
                <a:solidFill>
                  <a:srgbClr val="FF0000"/>
                </a:solidFill>
                <a:latin typeface="Times New Roman" panose="02020603050405020304" pitchFamily="18" charset="0"/>
                <a:ea typeface="+mj-ea"/>
                <a:cs typeface="Times New Roman" panose="02020603050405020304" pitchFamily="18" charset="0"/>
              </a:rPr>
              <a:t>ecognition</a:t>
            </a:r>
            <a:r>
              <a:rPr kumimoji="0" lang="en-US" sz="32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a:t>
            </a:r>
            <a:endParaRPr kumimoji="0" lang="en-US" sz="3200" b="1" u="sng" kern="1200" cap="none" spc="0" normalizeH="0" baseline="0" noProof="0" dirty="0">
              <a:solidFill>
                <a:srgbClr val="FF0000"/>
              </a:solidFill>
              <a:latin typeface="Times New Roman" panose="02020603050405020304" pitchFamily="18" charset="0"/>
              <a:ea typeface="+mj-ea"/>
              <a:cs typeface="Times New Roman" panose="02020603050405020304" pitchFamily="18" charset="0"/>
            </a:endParaRPr>
          </a:p>
        </p:txBody>
      </p:sp>
      <p:sp>
        <p:nvSpPr>
          <p:cNvPr id="5" name="Subtitle 2"/>
          <p:cNvSpPr txBox="1"/>
          <p:nvPr/>
        </p:nvSpPr>
        <p:spPr>
          <a:xfrm>
            <a:off x="533400" y="1219200"/>
            <a:ext cx="7708900" cy="4017963"/>
          </a:xfrm>
          <a:prstGeom prst="rect">
            <a:avLst/>
          </a:prstGeom>
        </p:spPr>
        <p:txBody>
          <a:bodyPr>
            <a:normAutofit/>
          </a:bodyPr>
          <a:lstStyle/>
          <a:p>
            <a:pPr marL="457200" marR="0" indent="-457200" algn="just" defTabSz="685800">
              <a:lnSpc>
                <a:spcPct val="150000"/>
              </a:lnSpc>
              <a:spcBef>
                <a:spcPts val="750"/>
              </a:spcBef>
              <a:buClrTx/>
              <a:buSzTx/>
              <a:buFontTx/>
              <a:buNone/>
              <a:defRPr/>
            </a:pPr>
            <a:r>
              <a:rPr kumimoji="0" lang="en-US" sz="2000" kern="1200" cap="none" spc="0" normalizeH="0" baseline="0" noProof="0" dirty="0" smtClean="0">
                <a:latin typeface="+mn-lt"/>
                <a:ea typeface="+mn-ea"/>
                <a:cs typeface="+mn-cs"/>
              </a:rPr>
              <a:t>        Face recognition is a visual pattern recognition problem, where the face, is represented as a three dimensional object that is subject to varying illumination, pose and other factors,  Face recognition is therefore simply the task of identifying an already  detected face as a known or unknown face and in more advanced cases telling exactly whose face it is.</a:t>
            </a:r>
            <a:endParaRPr kumimoji="0" lang="en-US" sz="2000" kern="1200" cap="none" spc="0" normalizeH="0" baseline="0" noProof="0" dirty="0">
              <a:latin typeface="+mn-lt"/>
              <a:ea typeface="+mn-ea"/>
              <a:cs typeface="+mn-cs"/>
            </a:endParaRPr>
          </a:p>
        </p:txBody>
      </p:sp>
      <p:pic>
        <p:nvPicPr>
          <p:cNvPr id="11269" name="Picture 5" descr="FaceDetect-vs-FacialRecog.jpg"/>
          <p:cNvPicPr>
            <a:picLocks noChangeAspect="1"/>
          </p:cNvPicPr>
          <p:nvPr/>
        </p:nvPicPr>
        <p:blipFill>
          <a:blip r:embed="rId1"/>
          <a:srcRect l="2606" t="6816" r="50835" b="6909"/>
          <a:stretch>
            <a:fillRect/>
          </a:stretch>
        </p:blipFill>
        <p:spPr>
          <a:xfrm>
            <a:off x="2590800" y="4038600"/>
            <a:ext cx="4191000" cy="2474913"/>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Box 2"/>
          <p:cNvSpPr txBox="1"/>
          <p:nvPr/>
        </p:nvSpPr>
        <p:spPr>
          <a:xfrm>
            <a:off x="-914400" y="228600"/>
            <a:ext cx="11523663" cy="584200"/>
          </a:xfrm>
          <a:prstGeom prst="rect">
            <a:avLst/>
          </a:prstGeom>
          <a:noFill/>
          <a:ln w="9525">
            <a:noFill/>
          </a:ln>
        </p:spPr>
        <p:txBody>
          <a:bodyPr>
            <a:spAutoFit/>
          </a:bodyPr>
          <a:p>
            <a:pPr algn="ctr"/>
            <a:r>
              <a:rPr sz="3200" b="1" u="sng" dirty="0">
                <a:solidFill>
                  <a:srgbClr val="FF0000"/>
                </a:solidFill>
                <a:latin typeface="Times New Roman" panose="02020603050405020304" pitchFamily="18" charset="0"/>
                <a:cs typeface="Times New Roman" panose="02020603050405020304" pitchFamily="18" charset="0"/>
              </a:rPr>
              <a:t>How does a Facial Reconition works ?</a:t>
            </a:r>
            <a:endParaRPr sz="3200" b="1" u="sng" dirty="0">
              <a:solidFill>
                <a:srgbClr val="FF0000"/>
              </a:solidFill>
              <a:latin typeface="Times New Roman" panose="02020603050405020304" pitchFamily="18" charset="0"/>
              <a:ea typeface="Times New Roman" panose="02020603050405020304" pitchFamily="18" charset="0"/>
            </a:endParaRPr>
          </a:p>
        </p:txBody>
      </p:sp>
      <p:pic>
        <p:nvPicPr>
          <p:cNvPr id="4" name="Picture 3" descr="download (2).jpg"/>
          <p:cNvPicPr>
            <a:picLocks noChangeAspect="1"/>
          </p:cNvPicPr>
          <p:nvPr/>
        </p:nvPicPr>
        <p:blipFill>
          <a:blip r:embed="rId1"/>
          <a:srcRect t="18024"/>
          <a:stretch>
            <a:fillRect/>
          </a:stretch>
        </p:blipFill>
        <p:spPr>
          <a:xfrm>
            <a:off x="2057400" y="1600200"/>
            <a:ext cx="5908675" cy="43148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TextBox 2"/>
          <p:cNvSpPr txBox="1"/>
          <p:nvPr/>
        </p:nvSpPr>
        <p:spPr>
          <a:xfrm>
            <a:off x="457200" y="381000"/>
            <a:ext cx="12787313" cy="584200"/>
          </a:xfrm>
          <a:prstGeom prst="rect">
            <a:avLst/>
          </a:prstGeom>
          <a:noFill/>
          <a:ln w="9525">
            <a:noFill/>
          </a:ln>
        </p:spPr>
        <p:txBody>
          <a:bodyPr>
            <a:spAutoFit/>
          </a:bodyPr>
          <a:p>
            <a:pPr>
              <a:buNone/>
            </a:pPr>
            <a:r>
              <a:rPr sz="3200" b="1" u="sng" dirty="0">
                <a:solidFill>
                  <a:srgbClr val="FF0000"/>
                </a:solidFill>
                <a:latin typeface="Times New Roman" panose="02020603050405020304" pitchFamily="18" charset="0"/>
                <a:cs typeface="Times New Roman" panose="02020603050405020304" pitchFamily="18" charset="0"/>
              </a:rPr>
              <a:t>APPLICATIONS OF FACE RECOGNITION</a:t>
            </a:r>
            <a:endParaRPr sz="3200" b="1" u="sng" dirty="0">
              <a:solidFill>
                <a:srgbClr val="FF0000"/>
              </a:solidFill>
              <a:latin typeface="Times New Roman" panose="02020603050405020304" pitchFamily="18" charset="0"/>
              <a:ea typeface="Times New Roman" panose="02020603050405020304" pitchFamily="18" charset="0"/>
            </a:endParaRPr>
          </a:p>
        </p:txBody>
      </p:sp>
      <p:pic>
        <p:nvPicPr>
          <p:cNvPr id="4" name="Picture 3" descr="Applications-of-face-recognition.png"/>
          <p:cNvPicPr>
            <a:picLocks noChangeAspect="1"/>
          </p:cNvPicPr>
          <p:nvPr/>
        </p:nvPicPr>
        <p:blipFill>
          <a:blip r:embed="rId1"/>
          <a:stretch>
            <a:fillRect/>
          </a:stretch>
        </p:blipFill>
        <p:spPr>
          <a:xfrm>
            <a:off x="762000" y="1295400"/>
            <a:ext cx="7853363" cy="511651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2"/>
          <p:cNvSpPr txBox="1"/>
          <p:nvPr/>
        </p:nvSpPr>
        <p:spPr>
          <a:xfrm>
            <a:off x="246063" y="762000"/>
            <a:ext cx="8897937" cy="584200"/>
          </a:xfrm>
          <a:prstGeom prst="rect">
            <a:avLst/>
          </a:prstGeom>
          <a:noFill/>
          <a:ln w="9525">
            <a:noFill/>
          </a:ln>
        </p:spPr>
        <p:txBody>
          <a:bodyPr>
            <a:spAutoFit/>
          </a:bodyPr>
          <a:p>
            <a:pPr algn="ctr"/>
            <a:r>
              <a:rPr sz="3200" b="1" u="sng" dirty="0">
                <a:solidFill>
                  <a:srgbClr val="FF0000"/>
                </a:solidFill>
                <a:latin typeface="Times New Roman" panose="02020603050405020304" pitchFamily="18" charset="0"/>
                <a:cs typeface="Times New Roman" panose="02020603050405020304" pitchFamily="18" charset="0"/>
              </a:rPr>
              <a:t>ALGORITHMS USED IN THE PROJECT</a:t>
            </a:r>
            <a:endParaRPr sz="3200" b="1" u="sng" dirty="0">
              <a:solidFill>
                <a:srgbClr val="FF0000"/>
              </a:solidFill>
              <a:latin typeface="Times New Roman" panose="02020603050405020304" pitchFamily="18" charset="0"/>
              <a:ea typeface="Times New Roman" panose="02020603050405020304" pitchFamily="18" charset="0"/>
            </a:endParaRPr>
          </a:p>
        </p:txBody>
      </p:sp>
      <p:sp>
        <p:nvSpPr>
          <p:cNvPr id="14339" name="TextBox 3"/>
          <p:cNvSpPr txBox="1"/>
          <p:nvPr/>
        </p:nvSpPr>
        <p:spPr>
          <a:xfrm>
            <a:off x="2209800" y="1371600"/>
            <a:ext cx="5486400" cy="369888"/>
          </a:xfrm>
          <a:prstGeom prst="rect">
            <a:avLst/>
          </a:prstGeom>
          <a:noFill/>
          <a:ln w="9525">
            <a:noFill/>
          </a:ln>
        </p:spPr>
        <p:txBody>
          <a:bodyPr>
            <a:spAutoFit/>
          </a:bodyPr>
          <a:p>
            <a:endParaRPr dirty="0">
              <a:latin typeface="Calibri" panose="020F0502020204030204" pitchFamily="34" charset="0"/>
            </a:endParaRPr>
          </a:p>
        </p:txBody>
      </p:sp>
      <p:sp>
        <p:nvSpPr>
          <p:cNvPr id="14340" name="TextBox 4"/>
          <p:cNvSpPr txBox="1"/>
          <p:nvPr/>
        </p:nvSpPr>
        <p:spPr>
          <a:xfrm>
            <a:off x="685800" y="2057400"/>
            <a:ext cx="10029825" cy="1200150"/>
          </a:xfrm>
          <a:prstGeom prst="rect">
            <a:avLst/>
          </a:prstGeom>
          <a:noFill/>
          <a:ln w="9525">
            <a:noFill/>
          </a:ln>
        </p:spPr>
        <p:txBody>
          <a:bodyPr>
            <a:spAutoFit/>
          </a:bodyPr>
          <a:p>
            <a:pPr marL="342900" indent="-342900">
              <a:buAutoNum type="arabicPeriod"/>
            </a:pPr>
            <a:r>
              <a:rPr sz="2400" dirty="0">
                <a:latin typeface="Times New Roman" panose="02020603050405020304" pitchFamily="18" charset="0"/>
                <a:cs typeface="Times New Roman" panose="02020603050405020304" pitchFamily="18" charset="0"/>
              </a:rPr>
              <a:t>LOCAL BINARY PATTERNS HISTOGRAM (LBPS)</a:t>
            </a:r>
            <a:endParaRPr sz="2400" dirty="0">
              <a:latin typeface="Times New Roman" panose="02020603050405020304" pitchFamily="18" charset="0"/>
              <a:cs typeface="Times New Roman" panose="02020603050405020304" pitchFamily="18" charset="0"/>
            </a:endParaRPr>
          </a:p>
          <a:p>
            <a:pPr marL="342900" indent="-342900">
              <a:buNone/>
            </a:pPr>
            <a:endParaRPr sz="2400" dirty="0">
              <a:latin typeface="Times New Roman" panose="02020603050405020304" pitchFamily="18" charset="0"/>
              <a:cs typeface="Times New Roman" panose="02020603050405020304" pitchFamily="18" charset="0"/>
            </a:endParaRPr>
          </a:p>
          <a:p>
            <a:pPr marL="342900" indent="-342900">
              <a:buNone/>
            </a:pPr>
            <a:r>
              <a:rPr sz="2400" dirty="0">
                <a:latin typeface="Times New Roman" panose="02020603050405020304" pitchFamily="18" charset="0"/>
                <a:cs typeface="Times New Roman" panose="02020603050405020304" pitchFamily="18" charset="0"/>
              </a:rPr>
              <a:t>2.  HAAR CASCADE</a:t>
            </a:r>
            <a:endParaRPr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1"/>
          <p:cNvSpPr txBox="1"/>
          <p:nvPr/>
        </p:nvSpPr>
        <p:spPr>
          <a:xfrm>
            <a:off x="1295400" y="228600"/>
            <a:ext cx="12496800" cy="685800"/>
          </a:xfrm>
          <a:prstGeom prst="rect">
            <a:avLst/>
          </a:prstGeom>
        </p:spPr>
        <p:txBody>
          <a:bodyPr>
            <a:noAutofit/>
          </a:bodyPr>
          <a:lstStyle/>
          <a:p>
            <a:pPr marR="0" defTabSz="685800">
              <a:lnSpc>
                <a:spcPct val="90000"/>
              </a:lnSpc>
              <a:buClrTx/>
              <a:buSzTx/>
              <a:buFontTx/>
              <a:buNone/>
              <a:defRPr/>
            </a:pPr>
            <a:r>
              <a:rPr kumimoji="0" lang="en-US" sz="32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Local Binary P</a:t>
            </a:r>
            <a:r>
              <a:rPr kumimoji="0" lang="en-US" sz="3200" b="1" u="sng" kern="1200" cap="none" spc="0" normalizeH="0" baseline="0" noProof="0" dirty="0" err="1" smtClean="0">
                <a:solidFill>
                  <a:srgbClr val="FF0000"/>
                </a:solidFill>
                <a:latin typeface="Times New Roman" panose="02020603050405020304" pitchFamily="18" charset="0"/>
                <a:ea typeface="+mj-ea"/>
                <a:cs typeface="Times New Roman" panose="02020603050405020304" pitchFamily="18" charset="0"/>
              </a:rPr>
              <a:t>atterns</a:t>
            </a:r>
            <a:r>
              <a:rPr kumimoji="0" lang="en-US" sz="32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 Histogram</a:t>
            </a:r>
            <a:endParaRPr kumimoji="0" lang="en-US" sz="3200" b="1" u="sng" kern="1200" cap="none" spc="0" normalizeH="0" baseline="0" noProof="0" dirty="0">
              <a:solidFill>
                <a:srgbClr val="FF0000"/>
              </a:solidFill>
              <a:latin typeface="Times New Roman" panose="02020603050405020304" pitchFamily="18" charset="0"/>
              <a:ea typeface="+mj-ea"/>
              <a:cs typeface="Times New Roman" panose="02020603050405020304" pitchFamily="18" charset="0"/>
            </a:endParaRPr>
          </a:p>
        </p:txBody>
      </p:sp>
      <p:sp>
        <p:nvSpPr>
          <p:cNvPr id="15363" name="TextBox 3"/>
          <p:cNvSpPr txBox="1"/>
          <p:nvPr/>
        </p:nvSpPr>
        <p:spPr>
          <a:xfrm>
            <a:off x="838200" y="1371600"/>
            <a:ext cx="7543800" cy="369888"/>
          </a:xfrm>
          <a:prstGeom prst="rect">
            <a:avLst/>
          </a:prstGeom>
          <a:noFill/>
          <a:ln w="9525">
            <a:noFill/>
          </a:ln>
        </p:spPr>
        <p:txBody>
          <a:bodyPr>
            <a:spAutoFit/>
          </a:bodyPr>
          <a:p>
            <a:endParaRPr dirty="0">
              <a:latin typeface="Calibri" panose="020F0502020204030204" pitchFamily="34" charset="0"/>
            </a:endParaRPr>
          </a:p>
        </p:txBody>
      </p:sp>
      <p:sp>
        <p:nvSpPr>
          <p:cNvPr id="15364" name="Subtitle 2"/>
          <p:cNvSpPr txBox="1"/>
          <p:nvPr/>
        </p:nvSpPr>
        <p:spPr>
          <a:xfrm>
            <a:off x="217488" y="1162050"/>
            <a:ext cx="8164512" cy="5086350"/>
          </a:xfrm>
          <a:prstGeom prst="rect">
            <a:avLst/>
          </a:prstGeom>
          <a:noFill/>
          <a:ln w="9525">
            <a:noFill/>
          </a:ln>
        </p:spPr>
        <p:txBody>
          <a:bodyPr/>
          <a:p>
            <a:pPr marL="457200" indent="-457200" algn="just" defTabSz="685800">
              <a:spcBef>
                <a:spcPts val="750"/>
              </a:spcBef>
              <a:buFont typeface="Arial" panose="020B0604020202020204" pitchFamily="34" charset="0"/>
              <a:buChar char="•"/>
            </a:pPr>
            <a:r>
              <a:rPr sz="2000" dirty="0">
                <a:latin typeface="Times New Roman" panose="02020603050405020304" pitchFamily="18" charset="0"/>
                <a:cs typeface="Times New Roman" panose="02020603050405020304" pitchFamily="18" charset="0"/>
              </a:rPr>
              <a:t>Local binary pattern (LBP) is a face recognition algorithm used to recognize the face of a person. It is known for its performance and how it is able to recognize the face of a person from both front and side face.</a:t>
            </a:r>
            <a:endParaRPr sz="2000" dirty="0">
              <a:latin typeface="Times New Roman" panose="02020603050405020304" pitchFamily="18" charset="0"/>
              <a:cs typeface="Times New Roman" panose="02020603050405020304" pitchFamily="18" charset="0"/>
            </a:endParaRPr>
          </a:p>
          <a:p>
            <a:pPr marL="457200" indent="-457200" algn="just" defTabSz="685800">
              <a:lnSpc>
                <a:spcPct val="170000"/>
              </a:lnSpc>
              <a:spcBef>
                <a:spcPts val="750"/>
              </a:spcBef>
              <a:buFont typeface="Arial" panose="020B0604020202020204" pitchFamily="34" charset="0"/>
              <a:buChar char="•"/>
            </a:pPr>
            <a:r>
              <a:rPr sz="2000" dirty="0">
                <a:latin typeface="Times New Roman" panose="02020603050405020304" pitchFamily="18" charset="0"/>
                <a:cs typeface="Times New Roman" panose="02020603050405020304" pitchFamily="18" charset="0"/>
              </a:rPr>
              <a:t>LBPH algorithm work in 5 steps:</a:t>
            </a:r>
            <a:endParaRPr sz="2000" dirty="0">
              <a:latin typeface="Times New Roman" panose="02020603050405020304" pitchFamily="18" charset="0"/>
              <a:cs typeface="Times New Roman" panose="02020603050405020304" pitchFamily="18" charset="0"/>
            </a:endParaRPr>
          </a:p>
          <a:p>
            <a:pPr marL="914400" lvl="1" indent="-457200" algn="just" defTabSz="685800">
              <a:spcBef>
                <a:spcPts val="375"/>
              </a:spcBef>
              <a:spcAft>
                <a:spcPts val="600"/>
              </a:spcAft>
              <a:buFont typeface="Calibri Light" panose="020F0302020204030204" pitchFamily="34" charset="0"/>
              <a:buAutoNum type="arabicPeriod"/>
            </a:pPr>
            <a:r>
              <a:rPr sz="2000" b="1" dirty="0">
                <a:latin typeface="Times New Roman" panose="02020603050405020304" pitchFamily="18" charset="0"/>
                <a:cs typeface="Times New Roman" panose="02020603050405020304" pitchFamily="18" charset="0"/>
              </a:rPr>
              <a:t>Parameters: </a:t>
            </a:r>
            <a:r>
              <a:rPr sz="2000" dirty="0">
                <a:latin typeface="Times New Roman" panose="02020603050405020304" pitchFamily="18" charset="0"/>
                <a:cs typeface="Times New Roman" panose="02020603050405020304" pitchFamily="18" charset="0"/>
              </a:rPr>
              <a:t>The LBPH uses 4 parameters namely</a:t>
            </a:r>
            <a:endParaRPr sz="2000" dirty="0">
              <a:latin typeface="Times New Roman" panose="02020603050405020304" pitchFamily="18" charset="0"/>
              <a:cs typeface="Times New Roman" panose="02020603050405020304" pitchFamily="18" charset="0"/>
            </a:endParaRPr>
          </a:p>
          <a:p>
            <a:pPr marL="914400" lvl="1" indent="-457200" algn="just" defTabSz="685800">
              <a:spcBef>
                <a:spcPts val="375"/>
              </a:spcBef>
              <a:spcAft>
                <a:spcPts val="600"/>
              </a:spcAft>
              <a:buNone/>
            </a:pPr>
            <a:r>
              <a:rPr sz="2000" dirty="0">
                <a:latin typeface="Times New Roman" panose="02020603050405020304" pitchFamily="18" charset="0"/>
                <a:cs typeface="Times New Roman" panose="02020603050405020304" pitchFamily="18" charset="0"/>
              </a:rPr>
              <a:t>         Radius, Neighbors, Grid X and Grid Y.</a:t>
            </a:r>
            <a:endParaRPr sz="2000" dirty="0">
              <a:latin typeface="Times New Roman" panose="02020603050405020304" pitchFamily="18" charset="0"/>
              <a:cs typeface="Times New Roman" panose="02020603050405020304" pitchFamily="18" charset="0"/>
            </a:endParaRPr>
          </a:p>
          <a:p>
            <a:pPr marL="914400" lvl="1" indent="-457200" algn="just" defTabSz="685800">
              <a:lnSpc>
                <a:spcPct val="170000"/>
              </a:lnSpc>
              <a:spcBef>
                <a:spcPts val="375"/>
              </a:spcBef>
              <a:spcAft>
                <a:spcPts val="600"/>
              </a:spcAft>
              <a:buNone/>
            </a:pPr>
            <a:r>
              <a:rPr sz="2000" b="1" dirty="0">
                <a:latin typeface="Times New Roman" panose="02020603050405020304" pitchFamily="18" charset="0"/>
                <a:cs typeface="Times New Roman" panose="02020603050405020304" pitchFamily="18" charset="0"/>
              </a:rPr>
              <a:t>2.	Training the algorithm</a:t>
            </a:r>
            <a:endParaRPr sz="2000" b="1" dirty="0">
              <a:latin typeface="Times New Roman" panose="02020603050405020304" pitchFamily="18" charset="0"/>
              <a:cs typeface="Times New Roman" panose="02020603050405020304" pitchFamily="18" charset="0"/>
            </a:endParaRPr>
          </a:p>
          <a:p>
            <a:pPr marL="914400" lvl="1" indent="-457200" algn="just" defTabSz="685800">
              <a:lnSpc>
                <a:spcPct val="170000"/>
              </a:lnSpc>
              <a:spcBef>
                <a:spcPts val="375"/>
              </a:spcBef>
              <a:spcAft>
                <a:spcPts val="600"/>
              </a:spcAft>
              <a:buNone/>
            </a:pPr>
            <a:r>
              <a:rPr sz="2000" b="1" dirty="0">
                <a:latin typeface="Times New Roman" panose="02020603050405020304" pitchFamily="18" charset="0"/>
                <a:cs typeface="Times New Roman" panose="02020603050405020304" pitchFamily="18" charset="0"/>
              </a:rPr>
              <a:t>3.	Applying the LBP operation</a:t>
            </a:r>
            <a:endParaRPr sz="2000" b="1" dirty="0">
              <a:latin typeface="Times New Roman" panose="02020603050405020304" pitchFamily="18" charset="0"/>
              <a:cs typeface="Times New Roman" panose="02020603050405020304" pitchFamily="18" charset="0"/>
            </a:endParaRPr>
          </a:p>
          <a:p>
            <a:pPr marL="914400" lvl="1" indent="-457200" algn="just" defTabSz="685800">
              <a:lnSpc>
                <a:spcPct val="170000"/>
              </a:lnSpc>
              <a:spcBef>
                <a:spcPts val="375"/>
              </a:spcBef>
              <a:spcAft>
                <a:spcPts val="600"/>
              </a:spcAft>
              <a:buNone/>
            </a:pPr>
            <a:r>
              <a:rPr sz="2000" b="1" dirty="0">
                <a:latin typeface="Times New Roman" panose="02020603050405020304" pitchFamily="18" charset="0"/>
                <a:cs typeface="Times New Roman" panose="02020603050405020304" pitchFamily="18" charset="0"/>
              </a:rPr>
              <a:t>4.	Extracting the Histograms</a:t>
            </a:r>
            <a:endParaRPr sz="2000" b="1" dirty="0">
              <a:latin typeface="Times New Roman" panose="02020603050405020304" pitchFamily="18" charset="0"/>
              <a:cs typeface="Times New Roman" panose="02020603050405020304" pitchFamily="18" charset="0"/>
            </a:endParaRPr>
          </a:p>
          <a:p>
            <a:pPr marL="914400" lvl="1" indent="-457200" algn="just" defTabSz="685800">
              <a:lnSpc>
                <a:spcPct val="170000"/>
              </a:lnSpc>
              <a:spcBef>
                <a:spcPts val="375"/>
              </a:spcBef>
              <a:spcAft>
                <a:spcPts val="600"/>
              </a:spcAft>
              <a:buNone/>
            </a:pPr>
            <a:r>
              <a:rPr sz="2000" b="1" dirty="0">
                <a:latin typeface="Times New Roman" panose="02020603050405020304" pitchFamily="18" charset="0"/>
                <a:cs typeface="Times New Roman" panose="02020603050405020304" pitchFamily="18" charset="0"/>
              </a:rPr>
              <a:t>5.	Performing the face recognition</a:t>
            </a:r>
            <a:endParaRPr sz="2000" b="1" dirty="0">
              <a:latin typeface="Times New Roman" panose="02020603050405020304" pitchFamily="18" charset="0"/>
              <a:cs typeface="Times New Roman" panose="02020603050405020304" pitchFamily="18" charset="0"/>
            </a:endParaRPr>
          </a:p>
          <a:p>
            <a:pPr marL="457200" indent="-457200" defTabSz="685800">
              <a:lnSpc>
                <a:spcPct val="90000"/>
              </a:lnSpc>
              <a:spcBef>
                <a:spcPts val="750"/>
              </a:spcBef>
              <a:buFont typeface="Arial" panose="020B0604020202020204" pitchFamily="34" charset="0"/>
              <a:buChar char="•"/>
            </a:pPr>
            <a:endParaRPr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1"/>
          <p:cNvSpPr txBox="1"/>
          <p:nvPr/>
        </p:nvSpPr>
        <p:spPr>
          <a:xfrm>
            <a:off x="1295400" y="228600"/>
            <a:ext cx="12496800" cy="685800"/>
          </a:xfrm>
          <a:prstGeom prst="rect">
            <a:avLst/>
          </a:prstGeom>
        </p:spPr>
        <p:txBody>
          <a:bodyPr>
            <a:noAutofit/>
          </a:bodyPr>
          <a:lstStyle/>
          <a:p>
            <a:pPr marR="0" defTabSz="685800">
              <a:lnSpc>
                <a:spcPct val="90000"/>
              </a:lnSpc>
              <a:buClrTx/>
              <a:buSzTx/>
              <a:buFontTx/>
              <a:buNone/>
              <a:defRPr/>
            </a:pPr>
            <a:r>
              <a:rPr kumimoji="0" lang="en-US" sz="32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Local Binary P</a:t>
            </a:r>
            <a:r>
              <a:rPr kumimoji="0" lang="en-US" sz="3200" b="1" u="sng" kern="1200" cap="none" spc="0" normalizeH="0" baseline="0" noProof="0" dirty="0" err="1" smtClean="0">
                <a:solidFill>
                  <a:srgbClr val="FF0000"/>
                </a:solidFill>
                <a:latin typeface="Times New Roman" panose="02020603050405020304" pitchFamily="18" charset="0"/>
                <a:ea typeface="+mj-ea"/>
                <a:cs typeface="Times New Roman" panose="02020603050405020304" pitchFamily="18" charset="0"/>
              </a:rPr>
              <a:t>atterns</a:t>
            </a:r>
            <a:r>
              <a:rPr kumimoji="0" lang="en-US" sz="32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 Histogram</a:t>
            </a:r>
            <a:endParaRPr kumimoji="0" lang="en-US" sz="3200" b="1" u="sng" kern="1200" cap="none" spc="0" normalizeH="0" baseline="0" noProof="0" dirty="0">
              <a:solidFill>
                <a:srgbClr val="FF0000"/>
              </a:solidFill>
              <a:latin typeface="Times New Roman" panose="02020603050405020304" pitchFamily="18" charset="0"/>
              <a:ea typeface="+mj-ea"/>
              <a:cs typeface="Times New Roman" panose="02020603050405020304" pitchFamily="18" charset="0"/>
            </a:endParaRPr>
          </a:p>
        </p:txBody>
      </p:sp>
      <p:pic>
        <p:nvPicPr>
          <p:cNvPr id="16387" name="Picture 3"/>
          <p:cNvPicPr>
            <a:picLocks noChangeAspect="1"/>
          </p:cNvPicPr>
          <p:nvPr/>
        </p:nvPicPr>
        <p:blipFill>
          <a:blip r:embed="rId1"/>
          <a:stretch>
            <a:fillRect/>
          </a:stretch>
        </p:blipFill>
        <p:spPr>
          <a:xfrm>
            <a:off x="228600" y="1447800"/>
            <a:ext cx="5421313" cy="1968500"/>
          </a:xfrm>
          <a:prstGeom prst="rect">
            <a:avLst/>
          </a:prstGeom>
          <a:noFill/>
          <a:ln w="9525">
            <a:noFill/>
          </a:ln>
        </p:spPr>
      </p:pic>
      <p:pic>
        <p:nvPicPr>
          <p:cNvPr id="16388" name="Picture 4"/>
          <p:cNvPicPr>
            <a:picLocks noChangeAspect="1"/>
          </p:cNvPicPr>
          <p:nvPr/>
        </p:nvPicPr>
        <p:blipFill>
          <a:blip r:embed="rId2"/>
          <a:stretch>
            <a:fillRect/>
          </a:stretch>
        </p:blipFill>
        <p:spPr>
          <a:xfrm>
            <a:off x="2667000" y="3657600"/>
            <a:ext cx="6192838" cy="2195513"/>
          </a:xfrm>
          <a:prstGeom prst="rect">
            <a:avLst/>
          </a:prstGeom>
          <a:noFill/>
          <a:ln w="9525">
            <a:noFill/>
          </a:ln>
        </p:spPr>
      </p:pic>
      <p:sp>
        <p:nvSpPr>
          <p:cNvPr id="16389" name="TextBox 5"/>
          <p:cNvSpPr txBox="1"/>
          <p:nvPr/>
        </p:nvSpPr>
        <p:spPr>
          <a:xfrm>
            <a:off x="2667000" y="3352800"/>
            <a:ext cx="1447800" cy="369888"/>
          </a:xfrm>
          <a:prstGeom prst="rect">
            <a:avLst/>
          </a:prstGeom>
          <a:noFill/>
          <a:ln w="9525">
            <a:noFill/>
          </a:ln>
        </p:spPr>
        <p:txBody>
          <a:bodyPr>
            <a:spAutoFit/>
          </a:bodyPr>
          <a:p>
            <a:r>
              <a:rPr dirty="0">
                <a:latin typeface="Times New Roman" panose="02020603050405020304" pitchFamily="18" charset="0"/>
                <a:cs typeface="Times New Roman" panose="02020603050405020304" pitchFamily="18" charset="0"/>
              </a:rPr>
              <a:t>Fig 1</a:t>
            </a:r>
            <a:endParaRPr dirty="0">
              <a:latin typeface="Times New Roman" panose="02020603050405020304" pitchFamily="18" charset="0"/>
              <a:ea typeface="Times New Roman" panose="02020603050405020304" pitchFamily="18" charset="0"/>
            </a:endParaRPr>
          </a:p>
        </p:txBody>
      </p:sp>
      <p:sp>
        <p:nvSpPr>
          <p:cNvPr id="16390" name="TextBox 7"/>
          <p:cNvSpPr txBox="1"/>
          <p:nvPr/>
        </p:nvSpPr>
        <p:spPr>
          <a:xfrm>
            <a:off x="5181600" y="5715000"/>
            <a:ext cx="1905000" cy="369888"/>
          </a:xfrm>
          <a:prstGeom prst="rect">
            <a:avLst/>
          </a:prstGeom>
          <a:noFill/>
          <a:ln w="9525">
            <a:noFill/>
          </a:ln>
        </p:spPr>
        <p:txBody>
          <a:bodyPr>
            <a:spAutoFit/>
          </a:bodyPr>
          <a:p>
            <a:r>
              <a:rPr dirty="0">
                <a:latin typeface="Times New Roman" panose="02020603050405020304" pitchFamily="18" charset="0"/>
                <a:cs typeface="Times New Roman" panose="02020603050405020304" pitchFamily="18" charset="0"/>
              </a:rPr>
              <a:t>Fig 2</a:t>
            </a:r>
            <a:endParaRPr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TextBox 1"/>
          <p:cNvSpPr txBox="1"/>
          <p:nvPr/>
        </p:nvSpPr>
        <p:spPr>
          <a:xfrm>
            <a:off x="914400" y="0"/>
            <a:ext cx="184150" cy="369888"/>
          </a:xfrm>
          <a:prstGeom prst="rect">
            <a:avLst/>
          </a:prstGeom>
          <a:noFill/>
          <a:ln w="9525">
            <a:noFill/>
          </a:ln>
        </p:spPr>
        <p:txBody>
          <a:bodyPr wrap="none">
            <a:spAutoFit/>
          </a:bodyPr>
          <a:p>
            <a:endParaRPr dirty="0">
              <a:latin typeface="Calibri" panose="020F0502020204030204" pitchFamily="34" charset="0"/>
            </a:endParaRPr>
          </a:p>
        </p:txBody>
      </p:sp>
      <p:sp>
        <p:nvSpPr>
          <p:cNvPr id="17411" name="TextBox 2"/>
          <p:cNvSpPr txBox="1"/>
          <p:nvPr/>
        </p:nvSpPr>
        <p:spPr>
          <a:xfrm>
            <a:off x="2743200" y="533400"/>
            <a:ext cx="6646863" cy="584200"/>
          </a:xfrm>
          <a:prstGeom prst="rect">
            <a:avLst/>
          </a:prstGeom>
          <a:noFill/>
          <a:ln w="9525">
            <a:noFill/>
          </a:ln>
        </p:spPr>
        <p:txBody>
          <a:bodyPr>
            <a:spAutoFit/>
          </a:bodyPr>
          <a:p>
            <a:pPr>
              <a:buNone/>
            </a:pPr>
            <a:r>
              <a:rPr sz="3200" b="1" u="sng" dirty="0">
                <a:solidFill>
                  <a:srgbClr val="FF0000"/>
                </a:solidFill>
                <a:latin typeface="Times New Roman" panose="02020603050405020304" pitchFamily="18" charset="0"/>
                <a:cs typeface="Times New Roman" panose="02020603050405020304" pitchFamily="18" charset="0"/>
              </a:rPr>
              <a:t>Haar Cascade</a:t>
            </a:r>
            <a:endParaRPr sz="3200" b="1" u="sng" dirty="0">
              <a:solidFill>
                <a:srgbClr val="FF0000"/>
              </a:solidFill>
              <a:latin typeface="Times New Roman" panose="02020603050405020304" pitchFamily="18" charset="0"/>
              <a:ea typeface="Times New Roman" panose="02020603050405020304" pitchFamily="18" charset="0"/>
            </a:endParaRPr>
          </a:p>
        </p:txBody>
      </p:sp>
      <p:sp>
        <p:nvSpPr>
          <p:cNvPr id="17412" name="TextBox 3"/>
          <p:cNvSpPr txBox="1"/>
          <p:nvPr/>
        </p:nvSpPr>
        <p:spPr>
          <a:xfrm>
            <a:off x="762000" y="1676400"/>
            <a:ext cx="7620000" cy="2814638"/>
          </a:xfrm>
          <a:prstGeom prst="rect">
            <a:avLst/>
          </a:prstGeom>
          <a:noFill/>
          <a:ln w="9525">
            <a:noFill/>
          </a:ln>
        </p:spPr>
        <p:txBody>
          <a:bodyPr>
            <a:spAutoFit/>
          </a:bodyPr>
          <a:p>
            <a:pPr>
              <a:lnSpc>
                <a:spcPct val="150000"/>
              </a:lnSpc>
              <a:buFont typeface="Arial" panose="020B0604020202020204" pitchFamily="34" charset="0"/>
              <a:buChar char="•"/>
            </a:pPr>
            <a:r>
              <a:rPr dirty="0">
                <a:latin typeface="Calibri" panose="020F0502020204030204" pitchFamily="34" charset="0"/>
              </a:rPr>
              <a:t>I</a:t>
            </a:r>
            <a:r>
              <a:rPr sz="2000" dirty="0">
                <a:latin typeface="Calibri" panose="020F0502020204030204" pitchFamily="34" charset="0"/>
              </a:rPr>
              <a:t>t is an object detection algorithm used to identify faces in an image or a real time video.</a:t>
            </a:r>
            <a:endParaRPr sz="2000" dirty="0">
              <a:latin typeface="Calibri" panose="020F0502020204030204" pitchFamily="34" charset="0"/>
            </a:endParaRPr>
          </a:p>
          <a:p>
            <a:pPr>
              <a:lnSpc>
                <a:spcPct val="150000"/>
              </a:lnSpc>
              <a:buFont typeface="Arial" panose="020B0604020202020204" pitchFamily="34" charset="0"/>
              <a:buChar char="•"/>
            </a:pPr>
            <a:r>
              <a:rPr sz="2000" dirty="0">
                <a:latin typeface="Calibri" panose="020F0502020204030204" pitchFamily="34" charset="0"/>
              </a:rPr>
              <a:t>This algorithm uses edge or line detection features proposed by Viola and Jones.</a:t>
            </a:r>
            <a:endParaRPr sz="2000" dirty="0">
              <a:latin typeface="Calibri" panose="020F0502020204030204" pitchFamily="34" charset="0"/>
            </a:endParaRPr>
          </a:p>
          <a:p>
            <a:pPr>
              <a:lnSpc>
                <a:spcPct val="150000"/>
              </a:lnSpc>
              <a:buFont typeface="Arial" panose="020B0604020202020204" pitchFamily="34" charset="0"/>
              <a:buChar char="•"/>
            </a:pPr>
            <a:r>
              <a:rPr sz="2000" dirty="0">
                <a:latin typeface="Calibri" panose="020F0502020204030204" pitchFamily="34" charset="0"/>
              </a:rPr>
              <a:t>Haar Cascade is a machine Leaning based approach where a lot of positive and negative images are used to train the classifier.</a:t>
            </a:r>
            <a:endParaRPr sz="2000" dirty="0">
              <a:latin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Box 1"/>
          <p:cNvSpPr txBox="1"/>
          <p:nvPr/>
        </p:nvSpPr>
        <p:spPr>
          <a:xfrm>
            <a:off x="2514600" y="533400"/>
            <a:ext cx="6172200" cy="584200"/>
          </a:xfrm>
          <a:prstGeom prst="rect">
            <a:avLst/>
          </a:prstGeom>
          <a:noFill/>
          <a:ln w="9525">
            <a:noFill/>
          </a:ln>
        </p:spPr>
        <p:txBody>
          <a:bodyPr>
            <a:spAutoFit/>
          </a:bodyPr>
          <a:p>
            <a:r>
              <a:rPr sz="3200" b="1" u="sng" dirty="0">
                <a:solidFill>
                  <a:srgbClr val="FF0000"/>
                </a:solidFill>
                <a:latin typeface="Times New Roman" panose="02020603050405020304" pitchFamily="18" charset="0"/>
                <a:cs typeface="Times New Roman" panose="02020603050405020304" pitchFamily="18" charset="0"/>
              </a:rPr>
              <a:t>Haar  Cascade</a:t>
            </a:r>
            <a:endParaRPr sz="3200" dirty="0">
              <a:latin typeface="Calibri" panose="020F0502020204030204" pitchFamily="34" charset="0"/>
            </a:endParaRPr>
          </a:p>
        </p:txBody>
      </p:sp>
      <p:pic>
        <p:nvPicPr>
          <p:cNvPr id="18435" name="Picture 2" descr="1_8PFIUMa_ZWTs5yiNybfYvg.jpeg"/>
          <p:cNvPicPr>
            <a:picLocks noChangeAspect="1"/>
          </p:cNvPicPr>
          <p:nvPr/>
        </p:nvPicPr>
        <p:blipFill>
          <a:blip r:embed="rId1"/>
          <a:stretch>
            <a:fillRect/>
          </a:stretch>
        </p:blipFill>
        <p:spPr>
          <a:xfrm>
            <a:off x="2286000" y="1600200"/>
            <a:ext cx="3975100" cy="39751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a:xfrm>
            <a:off x="381000" y="381000"/>
            <a:ext cx="7886700" cy="1325563"/>
          </a:xfrm>
          <a:ln/>
        </p:spPr>
        <p:txBody>
          <a:bodyPr vert="horz" wrap="square" lIns="91440" tIns="45720" rIns="91440" bIns="45720" anchor="ctr" anchorCtr="0"/>
          <a:p>
            <a:pPr eaLnBrk="1" hangingPunct="1"/>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u="sng" dirty="0">
                <a:solidFill>
                  <a:srgbClr val="FF0000"/>
                </a:solidFill>
                <a:latin typeface="Times New Roman" panose="02020603050405020304" pitchFamily="18" charset="0"/>
                <a:cs typeface="Times New Roman" panose="02020603050405020304" pitchFamily="18" charset="0"/>
              </a:rPr>
              <a:t>Objectives</a:t>
            </a:r>
            <a:endParaRPr lang="en-US" altLang="en-US" sz="3200" b="1" u="sng" dirty="0">
              <a:solidFill>
                <a:srgbClr val="FF0000"/>
              </a:solidFill>
              <a:latin typeface="Times New Roman" panose="02020603050405020304" pitchFamily="18" charset="0"/>
              <a:ea typeface="Times New Roman" panose="02020603050405020304" pitchFamily="18" charset="0"/>
            </a:endParaRPr>
          </a:p>
        </p:txBody>
      </p:sp>
      <p:sp>
        <p:nvSpPr>
          <p:cNvPr id="5" name="Subtitle 2"/>
          <p:cNvSpPr txBox="1"/>
          <p:nvPr/>
        </p:nvSpPr>
        <p:spPr bwMode="auto">
          <a:xfrm>
            <a:off x="533400" y="1752600"/>
            <a:ext cx="7924800" cy="4017963"/>
          </a:xfrm>
          <a:prstGeom prst="rect">
            <a:avLst/>
          </a:prstGeom>
          <a:noFill/>
          <a:ln w="9525">
            <a:noFill/>
            <a:miter lim="800000"/>
          </a:ln>
        </p:spPr>
        <p:txBody>
          <a:bodyPr vert="horz" wrap="square" lIns="91440" tIns="45720" rIns="91440" bIns="45720" numCol="1" anchor="t" anchorCtr="0" compatLnSpc="1">
            <a:normAutofit/>
          </a:bodyPr>
          <a:lstStyle/>
          <a:p>
            <a:pPr marL="171450" marR="0" indent="-171450" algn="just" defTabSz="685800">
              <a:lnSpc>
                <a:spcPct val="150000"/>
              </a:lnSpc>
              <a:spcBef>
                <a:spcPts val="750"/>
              </a:spcBef>
              <a:buClrTx/>
              <a:buSzTx/>
              <a:buFont typeface="Arial" panose="020B0604020202020204" pitchFamily="34" charset="0"/>
              <a:buChar char="•"/>
              <a:defRPr/>
            </a:pPr>
            <a:r>
              <a:rPr kumimoji="0" lang="en-US" sz="2000" kern="1200" cap="none" spc="0" normalizeH="0" baseline="0" noProof="0" dirty="0" smtClean="0">
                <a:latin typeface="Times New Roman" panose="02020603050405020304" pitchFamily="18" charset="0"/>
                <a:ea typeface="+mn-ea"/>
                <a:cs typeface="Times New Roman" panose="02020603050405020304" pitchFamily="18" charset="0"/>
              </a:rPr>
              <a:t>The objective of this project is to develop face recognition attendance system. Expected achievements in order to fulfill the objectives are:</a:t>
            </a:r>
            <a:endParaRPr kumimoji="0" lang="en-US" sz="2000" kern="1200" cap="none" spc="0" normalizeH="0" baseline="0" noProof="0" dirty="0" smtClean="0">
              <a:latin typeface="Times New Roman" panose="02020603050405020304" pitchFamily="18" charset="0"/>
              <a:ea typeface="+mn-ea"/>
              <a:cs typeface="Times New Roman" panose="02020603050405020304" pitchFamily="18" charset="0"/>
            </a:endParaRPr>
          </a:p>
          <a:p>
            <a:pPr marL="800100" marR="0" lvl="1" indent="-342900" algn="just" defTabSz="685800" rtl="0" eaLnBrk="0" fontAlgn="base" latinLnBrk="0" hangingPunct="0">
              <a:lnSpc>
                <a:spcPct val="150000"/>
              </a:lnSpc>
              <a:spcBef>
                <a:spcPts val="375"/>
              </a:spcBef>
              <a:spcAft>
                <a:spcPts val="600"/>
              </a:spcAft>
              <a:buClrTx/>
              <a:buSzTx/>
              <a:buFont typeface="Wingdings" panose="05000000000000000000" pitchFamily="2" charset="2"/>
              <a:buChar char="Ø"/>
              <a:defRPr/>
            </a:pPr>
            <a:r>
              <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To detect the face segment from the video frame.</a:t>
            </a:r>
            <a:endPar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800100" marR="0" lvl="1" indent="-342900" algn="just" defTabSz="685800" rtl="0" eaLnBrk="0" fontAlgn="base" latinLnBrk="0" hangingPunct="0">
              <a:lnSpc>
                <a:spcPct val="150000"/>
              </a:lnSpc>
              <a:spcBef>
                <a:spcPts val="375"/>
              </a:spcBef>
              <a:spcAft>
                <a:spcPts val="600"/>
              </a:spcAft>
              <a:buClrTx/>
              <a:buSzTx/>
              <a:buFont typeface="Wingdings" panose="05000000000000000000" pitchFamily="2" charset="2"/>
              <a:buChar char="Ø"/>
              <a:defRPr/>
            </a:pPr>
            <a:r>
              <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To extract the useful features from the face detected.</a:t>
            </a:r>
            <a:endPar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800100" marR="0" lvl="1" indent="-342900" algn="just" defTabSz="685800" rtl="0" eaLnBrk="0" fontAlgn="base" latinLnBrk="0" hangingPunct="0">
              <a:lnSpc>
                <a:spcPct val="150000"/>
              </a:lnSpc>
              <a:spcBef>
                <a:spcPts val="375"/>
              </a:spcBef>
              <a:spcAft>
                <a:spcPts val="600"/>
              </a:spcAft>
              <a:buClrTx/>
              <a:buSzTx/>
              <a:buFont typeface="Wingdings" panose="05000000000000000000" pitchFamily="2" charset="2"/>
              <a:buChar char="Ø"/>
              <a:defRPr/>
            </a:pPr>
            <a:r>
              <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To classify the features in order to recognize the face detected.</a:t>
            </a:r>
            <a:endPar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800100" marR="0" lvl="1" indent="-342900" algn="just" defTabSz="685800" rtl="0" eaLnBrk="0" fontAlgn="base" latinLnBrk="0" hangingPunct="0">
              <a:lnSpc>
                <a:spcPct val="150000"/>
              </a:lnSpc>
              <a:spcBef>
                <a:spcPts val="375"/>
              </a:spcBef>
              <a:spcAft>
                <a:spcPts val="600"/>
              </a:spcAft>
              <a:buClrTx/>
              <a:buSzTx/>
              <a:buFont typeface="Wingdings" panose="05000000000000000000" pitchFamily="2" charset="2"/>
              <a:buChar char="Ø"/>
              <a:defRPr/>
            </a:pPr>
            <a:r>
              <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To record the attendance of the identified employee.</a:t>
            </a:r>
            <a:endPar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71450" marR="0" indent="-171450" defTabSz="685800">
              <a:lnSpc>
                <a:spcPct val="90000"/>
              </a:lnSpc>
              <a:spcBef>
                <a:spcPts val="750"/>
              </a:spcBef>
              <a:buClrTx/>
              <a:buSzTx/>
              <a:buFont typeface="Arial" panose="020B0604020202020204" pitchFamily="34" charset="0"/>
              <a:buChar char="•"/>
              <a:defRPr/>
            </a:pPr>
            <a:endParaRPr kumimoji="0" lang="en-US" sz="2000" kern="1200" cap="none" spc="0" normalizeH="0" baseline="0" noProof="0" dirty="0">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1"/>
          <p:cNvSpPr txBox="1"/>
          <p:nvPr/>
        </p:nvSpPr>
        <p:spPr>
          <a:xfrm>
            <a:off x="-457200" y="304800"/>
            <a:ext cx="11017250" cy="685800"/>
          </a:xfrm>
          <a:prstGeom prst="rect">
            <a:avLst/>
          </a:prstGeom>
        </p:spPr>
        <p:txBody>
          <a:bodyPr>
            <a:noAutofit/>
          </a:bodyPr>
          <a:lstStyle/>
          <a:p>
            <a:pPr marR="0" algn="ctr" defTabSz="685800">
              <a:lnSpc>
                <a:spcPct val="90000"/>
              </a:lnSpc>
              <a:buClrTx/>
              <a:buSzTx/>
              <a:buFontTx/>
              <a:buNone/>
              <a:defRPr/>
            </a:pPr>
            <a:r>
              <a:rPr kumimoji="0" lang="en-US" sz="32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Features and Drawbacks</a:t>
            </a:r>
            <a:endParaRPr kumimoji="0" lang="en-US" sz="3200" b="1" u="sng" kern="1200" cap="none" spc="0" normalizeH="0" baseline="0" noProof="0" dirty="0">
              <a:solidFill>
                <a:srgbClr val="FF0000"/>
              </a:solidFill>
              <a:latin typeface="Times New Roman" panose="02020603050405020304" pitchFamily="18" charset="0"/>
              <a:ea typeface="+mj-ea"/>
              <a:cs typeface="Times New Roman" panose="02020603050405020304" pitchFamily="18" charset="0"/>
            </a:endParaRPr>
          </a:p>
        </p:txBody>
      </p:sp>
      <p:sp>
        <p:nvSpPr>
          <p:cNvPr id="4" name="Subtitle 2"/>
          <p:cNvSpPr txBox="1"/>
          <p:nvPr/>
        </p:nvSpPr>
        <p:spPr>
          <a:xfrm>
            <a:off x="304800" y="1295400"/>
            <a:ext cx="8458200" cy="4695825"/>
          </a:xfrm>
          <a:prstGeom prst="rect">
            <a:avLst/>
          </a:prstGeom>
        </p:spPr>
        <p:txBody>
          <a:bodyPr>
            <a:normAutofit/>
          </a:bodyPr>
          <a:lstStyle/>
          <a:p>
            <a:pPr marL="171450" marR="0" indent="-171450" algn="just" defTabSz="685800">
              <a:lnSpc>
                <a:spcPct val="90000"/>
              </a:lnSpc>
              <a:spcBef>
                <a:spcPts val="750"/>
              </a:spcBef>
              <a:buClrTx/>
              <a:buSzTx/>
              <a:buFont typeface="Arial" panose="020B0604020202020204" pitchFamily="34" charset="0"/>
              <a:buBlip>
                <a:blip r:embed="rId1"/>
              </a:buBlip>
              <a:defRPr/>
            </a:pPr>
            <a:r>
              <a:rPr kumimoji="0" lang="en-US" sz="3000" b="1" kern="1200" cap="none" spc="0" normalizeH="0" baseline="0" noProof="0" dirty="0" smtClean="0">
                <a:latin typeface="+mn-lt"/>
                <a:ea typeface="+mn-ea"/>
                <a:cs typeface="+mn-cs"/>
              </a:rPr>
              <a:t> </a:t>
            </a:r>
            <a:r>
              <a:rPr kumimoji="0" lang="en-US" sz="2400" b="1" u="sng" kern="1200" cap="none" spc="0" normalizeH="0" baseline="0" noProof="0" dirty="0" smtClean="0">
                <a:latin typeface="Times New Roman" panose="02020603050405020304" pitchFamily="18" charset="0"/>
                <a:ea typeface="+mn-ea"/>
                <a:cs typeface="Times New Roman" panose="02020603050405020304" pitchFamily="18" charset="0"/>
              </a:rPr>
              <a:t>FEATURES</a:t>
            </a:r>
            <a:r>
              <a:rPr kumimoji="0" lang="en-US" sz="2400" u="sng" kern="1200" cap="none" spc="0" normalizeH="0" baseline="0" noProof="0" dirty="0" smtClean="0">
                <a:latin typeface="Times New Roman" panose="02020603050405020304" pitchFamily="18" charset="0"/>
                <a:ea typeface="+mn-ea"/>
                <a:cs typeface="Times New Roman" panose="02020603050405020304" pitchFamily="18" charset="0"/>
              </a:rPr>
              <a:t>:</a:t>
            </a:r>
            <a:endParaRPr kumimoji="0" lang="en-US" sz="2400" u="sng" kern="1200" cap="none" spc="0" normalizeH="0" baseline="0" noProof="0" dirty="0" smtClean="0">
              <a:latin typeface="Times New Roman" panose="02020603050405020304" pitchFamily="18" charset="0"/>
              <a:ea typeface="+mn-ea"/>
              <a:cs typeface="Times New Roman" panose="02020603050405020304" pitchFamily="18" charset="0"/>
            </a:endParaRPr>
          </a:p>
          <a:p>
            <a:pPr marL="457200" marR="0" indent="-457200" algn="just" defTabSz="685800">
              <a:lnSpc>
                <a:spcPct val="150000"/>
              </a:lnSpc>
              <a:spcBef>
                <a:spcPts val="750"/>
              </a:spcBef>
              <a:buClrTx/>
              <a:buSzTx/>
              <a:buFont typeface="Wingdings" panose="05000000000000000000" pitchFamily="2" charset="2"/>
              <a:buChar char="ü"/>
              <a:defRPr/>
            </a:pPr>
            <a:r>
              <a:rPr kumimoji="0" lang="en-US" sz="2000" kern="1200" cap="none" spc="0" normalizeH="0" baseline="0" noProof="0" dirty="0" smtClean="0">
                <a:latin typeface="Times New Roman" panose="02020603050405020304" pitchFamily="18" charset="0"/>
                <a:ea typeface="+mn-ea"/>
                <a:cs typeface="Times New Roman" panose="02020603050405020304" pitchFamily="18" charset="0"/>
              </a:rPr>
              <a:t>This system stores the faces that are detected and automatically marks attendance.</a:t>
            </a:r>
            <a:endParaRPr kumimoji="0" lang="en-US" sz="2000" kern="1200" cap="none" spc="0" normalizeH="0" baseline="0" noProof="0" dirty="0" smtClean="0">
              <a:latin typeface="Times New Roman" panose="02020603050405020304" pitchFamily="18" charset="0"/>
              <a:ea typeface="+mn-ea"/>
              <a:cs typeface="Times New Roman" panose="02020603050405020304" pitchFamily="18" charset="0"/>
            </a:endParaRPr>
          </a:p>
          <a:p>
            <a:pPr marL="457200" marR="0" indent="-457200" algn="just" defTabSz="685800">
              <a:lnSpc>
                <a:spcPct val="150000"/>
              </a:lnSpc>
              <a:spcBef>
                <a:spcPts val="750"/>
              </a:spcBef>
              <a:buClrTx/>
              <a:buSzTx/>
              <a:buFont typeface="Wingdings" panose="05000000000000000000" pitchFamily="2" charset="2"/>
              <a:buChar char="ü"/>
              <a:defRPr/>
            </a:pPr>
            <a:r>
              <a:rPr kumimoji="0" lang="en-US" sz="2000" kern="1200" cap="none" spc="0" normalizeH="0" baseline="0" noProof="0" dirty="0" smtClean="0">
                <a:latin typeface="Times New Roman" panose="02020603050405020304" pitchFamily="18" charset="0"/>
                <a:ea typeface="+mn-ea"/>
                <a:cs typeface="Times New Roman" panose="02020603050405020304" pitchFamily="18" charset="0"/>
              </a:rPr>
              <a:t>Easy to use as it manipulates and recognizes the faces in real time.</a:t>
            </a:r>
            <a:endParaRPr kumimoji="0" lang="en-US" sz="2000" kern="1200" cap="none" spc="0" normalizeH="0" baseline="0" noProof="0" dirty="0" smtClean="0">
              <a:latin typeface="Times New Roman" panose="02020603050405020304" pitchFamily="18" charset="0"/>
              <a:ea typeface="+mn-ea"/>
              <a:cs typeface="Times New Roman" panose="02020603050405020304" pitchFamily="18" charset="0"/>
            </a:endParaRPr>
          </a:p>
          <a:p>
            <a:pPr marL="457200" marR="0" indent="-457200" algn="just" defTabSz="685800">
              <a:lnSpc>
                <a:spcPct val="150000"/>
              </a:lnSpc>
              <a:spcBef>
                <a:spcPts val="750"/>
              </a:spcBef>
              <a:buClrTx/>
              <a:buSzTx/>
              <a:buFont typeface="Wingdings" panose="05000000000000000000" pitchFamily="2" charset="2"/>
              <a:buChar char="ü"/>
              <a:defRPr/>
            </a:pPr>
            <a:r>
              <a:rPr kumimoji="0" lang="en-US" sz="2000" kern="1200" cap="none" spc="0" normalizeH="0" baseline="0" noProof="0" dirty="0" smtClean="0">
                <a:latin typeface="Times New Roman" panose="02020603050405020304" pitchFamily="18" charset="0"/>
                <a:ea typeface="+mn-ea"/>
                <a:cs typeface="Times New Roman" panose="02020603050405020304" pitchFamily="18" charset="0"/>
              </a:rPr>
              <a:t>Multipurpose software, as it can be used in different places for different purposes.</a:t>
            </a:r>
            <a:endParaRPr kumimoji="0" lang="en-US" sz="2000" kern="1200" cap="none" spc="0" normalizeH="0" baseline="0" noProof="0" dirty="0" smtClean="0">
              <a:latin typeface="Times New Roman" panose="02020603050405020304" pitchFamily="18" charset="0"/>
              <a:ea typeface="+mn-ea"/>
              <a:cs typeface="Times New Roman" panose="02020603050405020304" pitchFamily="18" charset="0"/>
            </a:endParaRPr>
          </a:p>
          <a:p>
            <a:pPr marL="457200" marR="0" indent="-457200" algn="just" defTabSz="685800">
              <a:lnSpc>
                <a:spcPct val="90000"/>
              </a:lnSpc>
              <a:spcBef>
                <a:spcPts val="750"/>
              </a:spcBef>
              <a:buClrTx/>
              <a:buSzTx/>
              <a:buFont typeface="Wingdings" panose="05000000000000000000" pitchFamily="2" charset="2"/>
              <a:buChar char="ü"/>
              <a:defRPr/>
            </a:pPr>
            <a:endParaRPr kumimoji="0" lang="en-US" sz="2400" kern="1200" cap="none" spc="0" normalizeH="0" baseline="0" noProof="0" dirty="0" smtClean="0">
              <a:latin typeface="Times New Roman" panose="02020603050405020304" pitchFamily="18" charset="0"/>
              <a:ea typeface="+mn-ea"/>
              <a:cs typeface="Times New Roman" panose="02020603050405020304" pitchFamily="18" charset="0"/>
            </a:endParaRPr>
          </a:p>
          <a:p>
            <a:pPr marL="171450" marR="0" indent="-171450" algn="just" defTabSz="685800">
              <a:lnSpc>
                <a:spcPct val="90000"/>
              </a:lnSpc>
              <a:spcBef>
                <a:spcPts val="750"/>
              </a:spcBef>
              <a:buClrTx/>
              <a:buSzTx/>
              <a:buFont typeface="Arial" panose="020B0604020202020204" pitchFamily="34" charset="0"/>
              <a:buBlip>
                <a:blip r:embed="rId1"/>
              </a:buBlip>
              <a:defRPr/>
            </a:pPr>
            <a:r>
              <a:rPr kumimoji="0" lang="en-US" sz="2400" b="1"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sz="2400" b="1" u="sng" kern="1200" cap="none" spc="0" normalizeH="0" baseline="0" noProof="0" dirty="0" smtClean="0">
                <a:latin typeface="Times New Roman" panose="02020603050405020304" pitchFamily="18" charset="0"/>
                <a:ea typeface="+mn-ea"/>
                <a:cs typeface="Times New Roman" panose="02020603050405020304" pitchFamily="18" charset="0"/>
              </a:rPr>
              <a:t>DRAWBACKS</a:t>
            </a:r>
            <a:r>
              <a:rPr kumimoji="0" lang="en-US" sz="2400" u="sng" kern="1200" cap="none" spc="0" normalizeH="0" baseline="0" noProof="0" dirty="0" smtClean="0">
                <a:latin typeface="Times New Roman" panose="02020603050405020304" pitchFamily="18" charset="0"/>
                <a:ea typeface="+mn-ea"/>
                <a:cs typeface="Times New Roman" panose="02020603050405020304" pitchFamily="18" charset="0"/>
              </a:rPr>
              <a:t>:</a:t>
            </a:r>
            <a:endParaRPr kumimoji="0" lang="en-US" sz="2400" u="sng" kern="1200" cap="none" spc="0" normalizeH="0" baseline="0" noProof="0" dirty="0" smtClean="0">
              <a:latin typeface="Times New Roman" panose="02020603050405020304" pitchFamily="18" charset="0"/>
              <a:ea typeface="+mn-ea"/>
              <a:cs typeface="Times New Roman" panose="02020603050405020304" pitchFamily="18" charset="0"/>
            </a:endParaRPr>
          </a:p>
          <a:p>
            <a:pPr marL="342900" marR="0" indent="-342900" algn="just" defTabSz="685800">
              <a:lnSpc>
                <a:spcPct val="90000"/>
              </a:lnSpc>
              <a:spcBef>
                <a:spcPts val="750"/>
              </a:spcBef>
              <a:buClrTx/>
              <a:buSzTx/>
              <a:buFont typeface="Wingdings" panose="05000000000000000000" pitchFamily="2" charset="2"/>
              <a:buChar char="ü"/>
              <a:defRPr/>
            </a:pPr>
            <a:r>
              <a:rPr kumimoji="0" lang="en-US" sz="2000" kern="1200" cap="none" spc="0" normalizeH="0" baseline="0" noProof="0" dirty="0" smtClean="0">
                <a:latin typeface="Times New Roman" panose="02020603050405020304" pitchFamily="18" charset="0"/>
                <a:ea typeface="+mn-ea"/>
                <a:cs typeface="Times New Roman" panose="02020603050405020304" pitchFamily="18" charset="0"/>
              </a:rPr>
              <a:t>The accuracy of this system is not 100%. It can only detect face from a limited distance.</a:t>
            </a:r>
            <a:endParaRPr kumimoji="0" lang="en-US" sz="2000" kern="1200" cap="none" spc="0" normalizeH="0" baseline="0" noProof="0" dirty="0" smtClean="0">
              <a:latin typeface="Times New Roman" panose="02020603050405020304" pitchFamily="18" charset="0"/>
              <a:ea typeface="+mn-ea"/>
              <a:cs typeface="Times New Roman" panose="02020603050405020304" pitchFamily="18" charset="0"/>
            </a:endParaRPr>
          </a:p>
          <a:p>
            <a:pPr marL="342900" marR="0" indent="-342900" defTabSz="685800">
              <a:lnSpc>
                <a:spcPct val="90000"/>
              </a:lnSpc>
              <a:spcBef>
                <a:spcPts val="750"/>
              </a:spcBef>
              <a:buClrTx/>
              <a:buSzTx/>
              <a:buFont typeface="Arial" panose="020B0604020202020204" pitchFamily="34" charset="0"/>
              <a:buChar char="•"/>
              <a:defRPr/>
            </a:pPr>
            <a:endParaRPr kumimoji="0" lang="en-US" sz="2400" kern="1200" cap="none" spc="0" normalizeH="0" baseline="0" noProof="0" dirty="0" smtClean="0">
              <a:latin typeface="+mn-lt"/>
              <a:ea typeface="+mn-ea"/>
              <a:cs typeface="+mn-cs"/>
            </a:endParaRPr>
          </a:p>
          <a:p>
            <a:pPr marL="457200" marR="0" indent="-457200" defTabSz="685800">
              <a:lnSpc>
                <a:spcPct val="90000"/>
              </a:lnSpc>
              <a:spcBef>
                <a:spcPts val="750"/>
              </a:spcBef>
              <a:buClrTx/>
              <a:buSzTx/>
              <a:buFont typeface="Arial" panose="020B0604020202020204" pitchFamily="34" charset="0"/>
              <a:buChar char="•"/>
              <a:defRPr/>
            </a:pPr>
            <a:endParaRPr kumimoji="0" lang="en-US" sz="2400" kern="1200" cap="none" spc="0" normalizeH="0" baseline="0" noProof="0" dirty="0" smtClean="0">
              <a:latin typeface="+mn-lt"/>
              <a:ea typeface="+mn-ea"/>
              <a:cs typeface="+mn-cs"/>
            </a:endParaRPr>
          </a:p>
          <a:p>
            <a:pPr marL="457200" marR="0" indent="-457200" defTabSz="685800">
              <a:lnSpc>
                <a:spcPct val="90000"/>
              </a:lnSpc>
              <a:spcBef>
                <a:spcPts val="750"/>
              </a:spcBef>
              <a:buClrTx/>
              <a:buSzTx/>
              <a:buFont typeface="Arial" panose="020B0604020202020204" pitchFamily="34" charset="0"/>
              <a:buChar char="•"/>
              <a:defRPr/>
            </a:pPr>
            <a:endParaRPr kumimoji="0" lang="en-US" sz="2400" kern="1200" cap="none" spc="0" normalizeH="0" baseline="0" noProof="0" dirty="0">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Title 1"/>
          <p:cNvSpPr>
            <a:spLocks noGrp="1"/>
          </p:cNvSpPr>
          <p:nvPr>
            <p:ph type="title"/>
          </p:nvPr>
        </p:nvSpPr>
        <p:spPr>
          <a:ln/>
        </p:spPr>
        <p:txBody>
          <a:bodyPr vert="horz" wrap="square" lIns="91440" tIns="45720" rIns="91440" bIns="45720" anchor="ctr" anchorCtr="0"/>
          <a:p>
            <a:pPr eaLnBrk="1" hangingPunct="1"/>
            <a:r>
              <a:rPr lang="en-IN" altLang="en-US" sz="3200" dirty="0">
                <a:solidFill>
                  <a:srgbClr val="FF0000"/>
                </a:solidFill>
              </a:rPr>
              <a:t>                                  </a:t>
            </a:r>
            <a:r>
              <a:rPr lang="en-IN" altLang="en-US" sz="3600" b="1" u="sng" dirty="0">
                <a:solidFill>
                  <a:srgbClr val="FF0000"/>
                </a:solidFill>
                <a:latin typeface="Times New Roman" panose="02020603050405020304" pitchFamily="18" charset="0"/>
                <a:cs typeface="Times New Roman" panose="02020603050405020304" pitchFamily="18" charset="0"/>
              </a:rPr>
              <a:t>Contents</a:t>
            </a:r>
            <a:endParaRPr lang="en-IN" altLang="en-US" sz="3600" b="1" u="sng" dirty="0">
              <a:solidFill>
                <a:srgbClr val="FF0000"/>
              </a:solidFill>
              <a:latin typeface="Times New Roman" panose="02020603050405020304" pitchFamily="18" charset="0"/>
              <a:ea typeface="Times New Roman" panose="02020603050405020304" pitchFamily="18" charset="0"/>
            </a:endParaRPr>
          </a:p>
        </p:txBody>
      </p:sp>
      <p:sp>
        <p:nvSpPr>
          <p:cNvPr id="3075" name="Content Placeholder 4"/>
          <p:cNvSpPr>
            <a:spLocks noGrp="1"/>
          </p:cNvSpPr>
          <p:nvPr>
            <p:ph idx="1"/>
          </p:nvPr>
        </p:nvSpPr>
        <p:spPr>
          <a:xfrm>
            <a:off x="609600" y="1600200"/>
            <a:ext cx="3733800" cy="4664075"/>
          </a:xfrm>
          <a:ln/>
        </p:spPr>
        <p:txBody>
          <a:bodyPr vert="horz" wrap="square" lIns="91440" tIns="45720" rIns="91440" bIns="45720" anchor="t" anchorCtr="0">
            <a:spAutoFit/>
          </a:bodyPr>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Problem Definition</a:t>
            </a:r>
            <a:endParaRPr sz="1600" dirty="0">
              <a:latin typeface="Times New Roman" panose="02020603050405020304" pitchFamily="18" charset="0"/>
              <a:cs typeface="Times New Roman" panose="02020603050405020304" pitchFamily="18" charset="0"/>
            </a:endParaRPr>
          </a:p>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Introduction</a:t>
            </a:r>
            <a:endParaRPr sz="1600" dirty="0">
              <a:latin typeface="Times New Roman" panose="02020603050405020304" pitchFamily="18" charset="0"/>
              <a:cs typeface="Times New Roman" panose="02020603050405020304" pitchFamily="18" charset="0"/>
            </a:endParaRPr>
          </a:p>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Computer Vision Technology</a:t>
            </a:r>
            <a:endParaRPr sz="1600" dirty="0">
              <a:latin typeface="Times New Roman" panose="02020603050405020304" pitchFamily="18" charset="0"/>
              <a:cs typeface="Times New Roman" panose="02020603050405020304" pitchFamily="18" charset="0"/>
            </a:endParaRPr>
          </a:p>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Face Detection</a:t>
            </a:r>
            <a:endParaRPr sz="1600" dirty="0">
              <a:latin typeface="Times New Roman" panose="02020603050405020304" pitchFamily="18" charset="0"/>
              <a:cs typeface="Times New Roman" panose="02020603050405020304" pitchFamily="18" charset="0"/>
            </a:endParaRPr>
          </a:p>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Face Recognition</a:t>
            </a:r>
            <a:endParaRPr sz="1600" dirty="0">
              <a:latin typeface="Times New Roman" panose="02020603050405020304" pitchFamily="18" charset="0"/>
              <a:cs typeface="Times New Roman" panose="02020603050405020304" pitchFamily="18" charset="0"/>
            </a:endParaRPr>
          </a:p>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Face Recognition Working</a:t>
            </a:r>
            <a:endParaRPr sz="1600" dirty="0">
              <a:latin typeface="Times New Roman" panose="02020603050405020304" pitchFamily="18" charset="0"/>
              <a:cs typeface="Times New Roman" panose="02020603050405020304" pitchFamily="18" charset="0"/>
            </a:endParaRPr>
          </a:p>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Applications of  Face Recognition</a:t>
            </a:r>
            <a:endParaRPr sz="1600" dirty="0">
              <a:latin typeface="Times New Roman" panose="02020603050405020304" pitchFamily="18" charset="0"/>
              <a:cs typeface="Times New Roman" panose="02020603050405020304" pitchFamily="18" charset="0"/>
            </a:endParaRPr>
          </a:p>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Algorithms used </a:t>
            </a:r>
            <a:endParaRPr sz="1600" dirty="0">
              <a:latin typeface="Times New Roman" panose="02020603050405020304" pitchFamily="18" charset="0"/>
              <a:cs typeface="Times New Roman" panose="02020603050405020304" pitchFamily="18" charset="0"/>
            </a:endParaRPr>
          </a:p>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Objectives</a:t>
            </a:r>
            <a:endParaRPr sz="1600" dirty="0">
              <a:latin typeface="Times New Roman" panose="02020603050405020304" pitchFamily="18" charset="0"/>
              <a:cs typeface="Times New Roman" panose="02020603050405020304" pitchFamily="18" charset="0"/>
            </a:endParaRPr>
          </a:p>
          <a:p>
            <a:pPr marL="457200" indent="-457200">
              <a:lnSpc>
                <a:spcPct val="150000"/>
              </a:lnSpc>
              <a:buFont typeface="Calibri Light" panose="020F0302020204030204" pitchFamily="34" charset="0"/>
              <a:buAutoNum type="arabicPeriod"/>
            </a:pPr>
            <a:r>
              <a:rPr sz="1600" dirty="0">
                <a:latin typeface="Times New Roman" panose="02020603050405020304" pitchFamily="18" charset="0"/>
                <a:cs typeface="Times New Roman" panose="02020603050405020304" pitchFamily="18" charset="0"/>
              </a:rPr>
              <a:t>Features and Drawbacks</a:t>
            </a:r>
            <a:endParaRPr sz="1600" dirty="0">
              <a:latin typeface="Times New Roman" panose="02020603050405020304" pitchFamily="18" charset="0"/>
              <a:ea typeface="Times New Roman" panose="02020603050405020304" pitchFamily="18" charset="0"/>
            </a:endParaRPr>
          </a:p>
        </p:txBody>
      </p:sp>
      <p:sp>
        <p:nvSpPr>
          <p:cNvPr id="8" name="TextBox 7"/>
          <p:cNvSpPr txBox="1"/>
          <p:nvPr/>
        </p:nvSpPr>
        <p:spPr>
          <a:xfrm>
            <a:off x="5029200" y="1600200"/>
            <a:ext cx="4716463" cy="3278188"/>
          </a:xfrm>
          <a:prstGeom prst="rect">
            <a:avLst/>
          </a:prstGeom>
          <a:noFill/>
        </p:spPr>
        <p:txBody>
          <a:bodyPr wrap="square" rtlCol="0">
            <a:spAutoFit/>
          </a:bodyPr>
          <a:lstStyle/>
          <a:p>
            <a:pPr marL="457200" marR="0" indent="-457200" defTabSz="914400">
              <a:lnSpc>
                <a:spcPct val="150000"/>
              </a:lnSpc>
              <a:buClrTx/>
              <a:buSzTx/>
              <a:buFontTx/>
              <a:buNone/>
              <a:defRPr/>
            </a:pPr>
            <a:r>
              <a:rPr kumimoji="0" lang="en-US" sz="1600" kern="1200" cap="none" spc="0" normalizeH="0" baseline="0" noProof="0" dirty="0" smtClean="0">
                <a:latin typeface="Times New Roman" panose="02020603050405020304" pitchFamily="18" charset="0"/>
                <a:ea typeface="+mn-ea"/>
                <a:cs typeface="Times New Roman" panose="02020603050405020304" pitchFamily="18" charset="0"/>
              </a:rPr>
              <a:t>11</a:t>
            </a:r>
            <a:r>
              <a:rPr kumimoji="0" lang="en-US" sz="2400" kern="1200" cap="none" spc="0" normalizeH="0" baseline="0" noProof="0" dirty="0" smtClean="0">
                <a:latin typeface="Times New Roman" panose="02020603050405020304" pitchFamily="18" charset="0"/>
                <a:ea typeface="+mn-ea"/>
                <a:cs typeface="Times New Roman" panose="02020603050405020304" pitchFamily="18" charset="0"/>
              </a:rPr>
              <a:t> .	</a:t>
            </a:r>
            <a:r>
              <a:rPr kumimoji="0" lang="en-US" sz="1600" kern="1200" cap="none" spc="0" normalizeH="0" baseline="0" noProof="0" dirty="0" smtClean="0">
                <a:latin typeface="Times New Roman" panose="02020603050405020304" pitchFamily="18" charset="0"/>
                <a:ea typeface="+mn-ea"/>
                <a:cs typeface="Times New Roman" panose="02020603050405020304" pitchFamily="18" charset="0"/>
              </a:rPr>
              <a:t>Level 0 DFD</a:t>
            </a:r>
            <a:endParaRPr kumimoji="0" lang="en-US" sz="1600" kern="1200" cap="none" spc="0" normalizeH="0" baseline="0" noProof="0" dirty="0" smtClean="0">
              <a:latin typeface="Times New Roman" panose="02020603050405020304" pitchFamily="18" charset="0"/>
              <a:ea typeface="+mn-ea"/>
              <a:cs typeface="Times New Roman" panose="02020603050405020304" pitchFamily="18" charset="0"/>
            </a:endParaRPr>
          </a:p>
          <a:p>
            <a:pPr marL="457200" marR="0" indent="-457200" defTabSz="914400">
              <a:lnSpc>
                <a:spcPct val="150000"/>
              </a:lnSpc>
              <a:buClrTx/>
              <a:buSzTx/>
              <a:buFontTx/>
              <a:buNone/>
              <a:defRPr/>
            </a:pPr>
            <a:r>
              <a:rPr kumimoji="0" lang="en-US" sz="1600" kern="1200" cap="none" spc="0" normalizeH="0" baseline="0" noProof="0" dirty="0" smtClean="0">
                <a:latin typeface="Times New Roman" panose="02020603050405020304" pitchFamily="18" charset="0"/>
                <a:ea typeface="+mn-ea"/>
                <a:cs typeface="Times New Roman" panose="02020603050405020304" pitchFamily="18" charset="0"/>
              </a:rPr>
              <a:t>12.	Level 1 DFD</a:t>
            </a:r>
            <a:endParaRPr kumimoji="0" lang="en-US" sz="1600" kern="1200" cap="none" spc="0" normalizeH="0" baseline="0" noProof="0" dirty="0" smtClean="0">
              <a:latin typeface="Times New Roman" panose="02020603050405020304" pitchFamily="18" charset="0"/>
              <a:ea typeface="+mn-ea"/>
              <a:cs typeface="Times New Roman" panose="02020603050405020304" pitchFamily="18" charset="0"/>
            </a:endParaRPr>
          </a:p>
          <a:p>
            <a:pPr marL="457200" marR="0" indent="-457200" defTabSz="914400">
              <a:lnSpc>
                <a:spcPct val="150000"/>
              </a:lnSpc>
              <a:buClrTx/>
              <a:buSzTx/>
              <a:buFontTx/>
              <a:buNone/>
              <a:defRPr/>
            </a:pPr>
            <a:r>
              <a:rPr kumimoji="0" lang="en-US" sz="1600" kern="1200" cap="none" spc="0" normalizeH="0" baseline="0" noProof="0" dirty="0" smtClean="0">
                <a:latin typeface="Times New Roman" panose="02020603050405020304" pitchFamily="18" charset="0"/>
                <a:ea typeface="+mn-ea"/>
                <a:cs typeface="Times New Roman" panose="02020603050405020304" pitchFamily="18" charset="0"/>
              </a:rPr>
              <a:t>13.	Level 2 DFD</a:t>
            </a:r>
            <a:endParaRPr kumimoji="0" lang="en-US" sz="1600" kern="1200" cap="none" spc="0" normalizeH="0" baseline="0" noProof="0" dirty="0" smtClean="0">
              <a:latin typeface="Times New Roman" panose="02020603050405020304" pitchFamily="18" charset="0"/>
              <a:ea typeface="+mn-ea"/>
              <a:cs typeface="Times New Roman" panose="02020603050405020304" pitchFamily="18" charset="0"/>
            </a:endParaRPr>
          </a:p>
          <a:p>
            <a:pPr marL="457200" marR="0" indent="-457200" defTabSz="914400">
              <a:lnSpc>
                <a:spcPct val="150000"/>
              </a:lnSpc>
              <a:buClrTx/>
              <a:buSzTx/>
              <a:buFontTx/>
              <a:buNone/>
              <a:defRPr/>
            </a:pPr>
            <a:r>
              <a:rPr kumimoji="0" lang="en-US" sz="1600" kern="1200" cap="none" spc="0" normalizeH="0" baseline="0" noProof="0" dirty="0" smtClean="0">
                <a:latin typeface="Times New Roman" panose="02020603050405020304" pitchFamily="18" charset="0"/>
                <a:ea typeface="+mn-ea"/>
                <a:cs typeface="Times New Roman" panose="02020603050405020304" pitchFamily="18" charset="0"/>
              </a:rPr>
              <a:t>14.	 Flowchart</a:t>
            </a:r>
            <a:endParaRPr kumimoji="0" lang="en-US" sz="1600" kern="1200" cap="none" spc="0" normalizeH="0" baseline="0" noProof="0" dirty="0" smtClean="0">
              <a:latin typeface="Times New Roman" panose="02020603050405020304" pitchFamily="18" charset="0"/>
              <a:ea typeface="+mn-ea"/>
              <a:cs typeface="Times New Roman" panose="02020603050405020304" pitchFamily="18" charset="0"/>
            </a:endParaRPr>
          </a:p>
          <a:p>
            <a:pPr marR="0" defTabSz="914400">
              <a:lnSpc>
                <a:spcPct val="150000"/>
              </a:lnSpc>
              <a:buClrTx/>
              <a:buSzTx/>
              <a:buFontTx/>
              <a:buNone/>
              <a:defRPr/>
            </a:pPr>
            <a:r>
              <a:rPr kumimoji="0" lang="en-US" sz="1600" kern="1200" cap="none" spc="0" normalizeH="0" baseline="0" noProof="0" dirty="0" smtClean="0">
                <a:latin typeface="Times New Roman" panose="02020603050405020304" pitchFamily="18" charset="0"/>
                <a:ea typeface="+mn-ea"/>
                <a:cs typeface="Times New Roman" panose="02020603050405020304" pitchFamily="18" charset="0"/>
              </a:rPr>
              <a:t>15.    Result Analysis</a:t>
            </a:r>
            <a:endParaRPr kumimoji="0" lang="en-US" sz="1600" kern="1200" cap="none" spc="0" normalizeH="0" baseline="0" noProof="0" dirty="0" smtClean="0">
              <a:latin typeface="Times New Roman" panose="02020603050405020304" pitchFamily="18" charset="0"/>
              <a:ea typeface="+mn-ea"/>
              <a:cs typeface="Times New Roman" panose="02020603050405020304" pitchFamily="18" charset="0"/>
            </a:endParaRPr>
          </a:p>
          <a:p>
            <a:pPr marR="0" defTabSz="914400">
              <a:lnSpc>
                <a:spcPct val="150000"/>
              </a:lnSpc>
              <a:buClrTx/>
              <a:buSzTx/>
              <a:buFontTx/>
              <a:buNone/>
              <a:defRPr/>
            </a:pPr>
            <a:r>
              <a:rPr kumimoji="0" lang="en-US" sz="1600" kern="1200" cap="none" spc="0" normalizeH="0" baseline="0" noProof="0" dirty="0" smtClean="0">
                <a:latin typeface="Times New Roman" panose="02020603050405020304" pitchFamily="18" charset="0"/>
                <a:ea typeface="+mn-ea"/>
                <a:cs typeface="Times New Roman" panose="02020603050405020304" pitchFamily="18" charset="0"/>
              </a:rPr>
              <a:t>16.    Future Scope</a:t>
            </a:r>
            <a:endParaRPr kumimoji="0" lang="en-US" sz="1600" kern="1200" cap="none" spc="0" normalizeH="0" baseline="0" noProof="0" dirty="0" smtClean="0">
              <a:latin typeface="Times New Roman" panose="02020603050405020304" pitchFamily="18" charset="0"/>
              <a:ea typeface="+mn-ea"/>
              <a:cs typeface="Times New Roman" panose="02020603050405020304" pitchFamily="18" charset="0"/>
            </a:endParaRPr>
          </a:p>
          <a:p>
            <a:pPr marR="0" defTabSz="914400">
              <a:lnSpc>
                <a:spcPct val="150000"/>
              </a:lnSpc>
              <a:buClrTx/>
              <a:buSzTx/>
              <a:buFontTx/>
              <a:buNone/>
              <a:defRPr/>
            </a:pPr>
            <a:r>
              <a:rPr kumimoji="0" lang="en-US" sz="1600" kern="1200" cap="none" spc="0" normalizeH="0" baseline="0" noProof="0" dirty="0" smtClean="0">
                <a:latin typeface="Times New Roman" panose="02020603050405020304" pitchFamily="18" charset="0"/>
                <a:ea typeface="+mn-ea"/>
                <a:cs typeface="Times New Roman" panose="02020603050405020304" pitchFamily="18" charset="0"/>
              </a:rPr>
              <a:t>17.    Project Snapshots</a:t>
            </a:r>
            <a:endParaRPr kumimoji="0" lang="en-US" sz="1600" kern="1200" cap="none" spc="0" normalizeH="0" baseline="0" noProof="0" dirty="0" smtClean="0">
              <a:latin typeface="Times New Roman" panose="02020603050405020304" pitchFamily="18" charset="0"/>
              <a:ea typeface="+mn-ea"/>
              <a:cs typeface="Times New Roman" panose="02020603050405020304" pitchFamily="18" charset="0"/>
            </a:endParaRPr>
          </a:p>
          <a:p>
            <a:pPr marR="0" defTabSz="914400">
              <a:lnSpc>
                <a:spcPct val="150000"/>
              </a:lnSpc>
              <a:buClrTx/>
              <a:buSzTx/>
              <a:buFont typeface="Arial" panose="020B0604020202020204" pitchFamily="34" charset="0"/>
              <a:buChar char="•"/>
              <a:defRPr/>
            </a:pPr>
            <a:endParaRPr kumimoji="0" lang="en-US" kern="1200" cap="none" spc="0" normalizeH="0" baseline="0" noProof="0" dirty="0">
              <a:latin typeface="Calibri" panose="020F0502020204030204" pitchFamily="34" charset="0"/>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extBox 2"/>
          <p:cNvSpPr txBox="1"/>
          <p:nvPr/>
        </p:nvSpPr>
        <p:spPr>
          <a:xfrm>
            <a:off x="1295400" y="381000"/>
            <a:ext cx="10320338" cy="584200"/>
          </a:xfrm>
          <a:prstGeom prst="rect">
            <a:avLst/>
          </a:prstGeom>
          <a:noFill/>
          <a:ln w="9525">
            <a:noFill/>
          </a:ln>
        </p:spPr>
        <p:txBody>
          <a:bodyPr>
            <a:spAutoFit/>
          </a:bodyPr>
          <a:p>
            <a:pPr>
              <a:buNone/>
            </a:pPr>
            <a:r>
              <a:rPr sz="3200" b="1" u="sng" dirty="0">
                <a:solidFill>
                  <a:srgbClr val="FF0000"/>
                </a:solidFill>
                <a:latin typeface="Times New Roman" panose="02020603050405020304" pitchFamily="18" charset="0"/>
                <a:cs typeface="Times New Roman" panose="02020603050405020304" pitchFamily="18" charset="0"/>
              </a:rPr>
              <a:t>LEVEL  - 0 DATA FLOW DIAGRAM</a:t>
            </a:r>
            <a:endParaRPr sz="3200" b="1" u="sng" dirty="0">
              <a:solidFill>
                <a:srgbClr val="FF0000"/>
              </a:solidFill>
              <a:latin typeface="Times New Roman" panose="02020603050405020304" pitchFamily="18" charset="0"/>
              <a:ea typeface="Times New Roman" panose="02020603050405020304" pitchFamily="18" charset="0"/>
            </a:endParaRPr>
          </a:p>
        </p:txBody>
      </p:sp>
      <p:pic>
        <p:nvPicPr>
          <p:cNvPr id="4" name="Picture 3"/>
          <p:cNvPicPr/>
          <p:nvPr/>
        </p:nvPicPr>
        <p:blipFill>
          <a:blip r:embed="rId1"/>
          <a:srcRect l="27992" t="25000" r="28759" b="14127"/>
          <a:stretch>
            <a:fillRect/>
          </a:stretch>
        </p:blipFill>
        <p:spPr>
          <a:xfrm>
            <a:off x="1066800" y="1295400"/>
            <a:ext cx="6743700" cy="495617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Box 1"/>
          <p:cNvSpPr txBox="1"/>
          <p:nvPr/>
        </p:nvSpPr>
        <p:spPr>
          <a:xfrm>
            <a:off x="1143000" y="381000"/>
            <a:ext cx="6934200" cy="1077913"/>
          </a:xfrm>
          <a:prstGeom prst="rect">
            <a:avLst/>
          </a:prstGeom>
          <a:noFill/>
          <a:ln w="9525">
            <a:noFill/>
          </a:ln>
        </p:spPr>
        <p:txBody>
          <a:bodyPr>
            <a:spAutoFit/>
          </a:bodyPr>
          <a:p>
            <a:r>
              <a:rPr sz="3200" b="1" u="sng" dirty="0">
                <a:solidFill>
                  <a:srgbClr val="FF0000"/>
                </a:solidFill>
                <a:latin typeface="Times New Roman" panose="02020603050405020304" pitchFamily="18" charset="0"/>
                <a:cs typeface="Times New Roman" panose="02020603050405020304" pitchFamily="18" charset="0"/>
              </a:rPr>
              <a:t>LEVEL  - 1 DATA FLOW DIAGRAM</a:t>
            </a:r>
            <a:endParaRPr sz="3200" b="1" u="sng" dirty="0">
              <a:solidFill>
                <a:srgbClr val="FF0000"/>
              </a:solidFill>
              <a:latin typeface="Times New Roman" panose="02020603050405020304" pitchFamily="18" charset="0"/>
              <a:cs typeface="Times New Roman" panose="02020603050405020304" pitchFamily="18" charset="0"/>
            </a:endParaRPr>
          </a:p>
          <a:p>
            <a:endParaRPr sz="3200" dirty="0">
              <a:latin typeface="Calibri" panose="020F0502020204030204" pitchFamily="34" charset="0"/>
            </a:endParaRPr>
          </a:p>
        </p:txBody>
      </p:sp>
      <p:pic>
        <p:nvPicPr>
          <p:cNvPr id="3" name="Picture 2"/>
          <p:cNvPicPr/>
          <p:nvPr/>
        </p:nvPicPr>
        <p:blipFill>
          <a:blip r:embed="rId1"/>
          <a:srcRect l="26160" t="30057" r="29166" b="14316"/>
          <a:stretch>
            <a:fillRect/>
          </a:stretch>
        </p:blipFill>
        <p:spPr>
          <a:xfrm>
            <a:off x="1066800" y="1143000"/>
            <a:ext cx="6916738" cy="52165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extBox 3"/>
          <p:cNvSpPr txBox="1"/>
          <p:nvPr/>
        </p:nvSpPr>
        <p:spPr>
          <a:xfrm>
            <a:off x="990600" y="457200"/>
            <a:ext cx="7162800" cy="584200"/>
          </a:xfrm>
          <a:prstGeom prst="rect">
            <a:avLst/>
          </a:prstGeom>
          <a:noFill/>
          <a:ln w="9525">
            <a:noFill/>
          </a:ln>
        </p:spPr>
        <p:txBody>
          <a:bodyPr>
            <a:spAutoFit/>
          </a:bodyPr>
          <a:p>
            <a:r>
              <a:rPr sz="3200" b="1" u="sng" dirty="0">
                <a:solidFill>
                  <a:srgbClr val="FF0000"/>
                </a:solidFill>
                <a:latin typeface="Times New Roman" panose="02020603050405020304" pitchFamily="18" charset="0"/>
                <a:cs typeface="Times New Roman" panose="02020603050405020304" pitchFamily="18" charset="0"/>
              </a:rPr>
              <a:t>LEVEL  - 2 DATA FLOW DIAGRAM</a:t>
            </a:r>
            <a:endParaRPr sz="3200" b="1" u="sng" dirty="0">
              <a:solidFill>
                <a:srgbClr val="FF0000"/>
              </a:solidFill>
              <a:latin typeface="Times New Roman" panose="02020603050405020304" pitchFamily="18" charset="0"/>
              <a:ea typeface="Times New Roman" panose="02020603050405020304" pitchFamily="18" charset="0"/>
            </a:endParaRPr>
          </a:p>
        </p:txBody>
      </p:sp>
      <p:pic>
        <p:nvPicPr>
          <p:cNvPr id="5" name="Picture 4"/>
          <p:cNvPicPr/>
          <p:nvPr/>
        </p:nvPicPr>
        <p:blipFill>
          <a:blip r:embed="rId1"/>
          <a:srcRect l="34932" t="25138" r="8967" b="14365"/>
          <a:stretch>
            <a:fillRect/>
          </a:stretch>
        </p:blipFill>
        <p:spPr>
          <a:xfrm>
            <a:off x="1143000" y="1752600"/>
            <a:ext cx="6858000" cy="44196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itle 1"/>
          <p:cNvSpPr>
            <a:spLocks noGrp="1"/>
          </p:cNvSpPr>
          <p:nvPr>
            <p:ph type="title"/>
          </p:nvPr>
        </p:nvSpPr>
        <p:spPr>
          <a:ln/>
        </p:spPr>
        <p:txBody>
          <a:bodyPr vert="horz" wrap="square" lIns="91440" tIns="45720" rIns="91440" bIns="45720" anchor="ctr" anchorCtr="0"/>
          <a:p>
            <a:pPr algn="ctr"/>
            <a:r>
              <a:rPr lang="en-IN" altLang="en-US" sz="3200" b="1" u="sng" dirty="0">
                <a:solidFill>
                  <a:srgbClr val="FF0000"/>
                </a:solidFill>
                <a:latin typeface="Times New Roman" panose="02020603050405020304" pitchFamily="18" charset="0"/>
                <a:cs typeface="Times New Roman" panose="02020603050405020304" pitchFamily="18" charset="0"/>
              </a:rPr>
              <a:t>  Library Used</a:t>
            </a:r>
            <a:endParaRPr lang="en-IN" altLang="en-US" sz="3200" b="1" u="sng" dirty="0">
              <a:solidFill>
                <a:srgbClr val="FF0000"/>
              </a:solidFill>
              <a:latin typeface="Times New Roman" panose="02020603050405020304" pitchFamily="18" charset="0"/>
              <a:ea typeface="Times New Roman" panose="02020603050405020304" pitchFamily="18" charset="0"/>
            </a:endParaRPr>
          </a:p>
        </p:txBody>
      </p:sp>
      <p:sp>
        <p:nvSpPr>
          <p:cNvPr id="3" name="Content Placeholder 2"/>
          <p:cNvSpPr>
            <a:spLocks noGrp="1"/>
          </p:cNvSpPr>
          <p:nvPr>
            <p:ph idx="1"/>
          </p:nvPr>
        </p:nvSpPr>
        <p:spPr>
          <a:xfrm>
            <a:off x="422275" y="1706563"/>
            <a:ext cx="8442325" cy="3865563"/>
          </a:xfrm>
        </p:spPr>
        <p:txBody>
          <a:bodyPr vert="horz" wrap="square" lIns="91440" tIns="45720" rIns="91440" bIns="45720" numCol="1" anchor="t" anchorCtr="0" compatLnSpc="1"/>
          <a:lstStyle/>
          <a:p>
            <a:pPr marL="0" marR="0" lvl="0" indent="0" algn="l" defTabSz="685800" rtl="0" eaLnBrk="0" fontAlgn="base" latinLnBrk="0" hangingPunct="0">
              <a:lnSpc>
                <a:spcPct val="150000"/>
              </a:lnSpc>
              <a:spcBef>
                <a:spcPts val="750"/>
              </a:spcBef>
              <a:spcAft>
                <a:spcPct val="0"/>
              </a:spcAft>
              <a:buClrTx/>
              <a:buSzTx/>
              <a:buFont typeface="Arial" panose="020B0604020202020204" pitchFamily="34" charset="0"/>
              <a:buNone/>
              <a:defRPr/>
            </a:pPr>
            <a:r>
              <a:rPr kumimoji="0" lang="en-IN" sz="2100" b="1" i="0" u="none" strike="noStrike" kern="1200" cap="none" spc="0" normalizeH="0" baseline="0" noProof="0" dirty="0">
                <a:ln>
                  <a:noFill/>
                </a:ln>
                <a:solidFill>
                  <a:schemeClr val="tx1"/>
                </a:solidFill>
                <a:effectLst/>
                <a:uLnTx/>
                <a:uFillTx/>
                <a:latin typeface="+mn-lt"/>
                <a:ea typeface="+mn-ea"/>
                <a:cs typeface="+mn-cs"/>
              </a:rPr>
              <a:t>                </a:t>
            </a:r>
            <a:r>
              <a:rPr kumimoji="0" lang="en-IN" sz="2000" b="1"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OpenCV</a:t>
            </a:r>
            <a:r>
              <a:rPr kumimoji="0" lang="en-IN" sz="20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(Open Source Computer Vision Library)</a:t>
            </a:r>
            <a:endParaRPr kumimoji="0" lang="en-IN" sz="20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685800" rtl="0" eaLnBrk="0" fontAlgn="base" latinLnBrk="0" hangingPunct="0">
              <a:lnSpc>
                <a:spcPct val="150000"/>
              </a:lnSpc>
              <a:spcBef>
                <a:spcPts val="750"/>
              </a:spcBef>
              <a:spcAft>
                <a:spcPct val="0"/>
              </a:spcAft>
              <a:buClrTx/>
              <a:buSzTx/>
              <a:buFont typeface="Arial" panose="020B0604020202020204" pitchFamily="34" charset="0"/>
              <a:buNone/>
              <a:defRPr/>
            </a:pPr>
            <a:r>
              <a:rPr kumimoji="0" lang="en-I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20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OpenCV</a:t>
            </a:r>
            <a:r>
              <a:rPr kumimoji="0" lang="en-I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Python is an open –source library , which is used on computer vision 	in Artificial Intelligence, Machine Learning, Face Recognition etc.</a:t>
            </a:r>
            <a:endParaRPr kumimoji="0" lang="en-IN"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endParaRPr kumimoji="0" lang="en-IN" sz="2100" b="0" i="0" u="none" strike="noStrike" kern="1200" cap="none" spc="0" normalizeH="0" baseline="0" noProof="0" dirty="0">
              <a:ln>
                <a:noFill/>
              </a:ln>
              <a:solidFill>
                <a:schemeClr val="tx1"/>
              </a:solidFill>
              <a:effectLst/>
              <a:uLnTx/>
              <a:uFillTx/>
              <a:latin typeface="+mn-lt"/>
              <a:ea typeface="+mn-ea"/>
              <a:cs typeface="+mn-cs"/>
            </a:endParaRPr>
          </a:p>
        </p:txBody>
      </p:sp>
      <p:pic>
        <p:nvPicPr>
          <p:cNvPr id="24580" name="Picture 4" descr="download (1).png"/>
          <p:cNvPicPr>
            <a:picLocks noChangeAspect="1"/>
          </p:cNvPicPr>
          <p:nvPr/>
        </p:nvPicPr>
        <p:blipFill>
          <a:blip r:embed="rId1"/>
          <a:stretch>
            <a:fillRect/>
          </a:stretch>
        </p:blipFill>
        <p:spPr>
          <a:xfrm>
            <a:off x="2895600" y="3505200"/>
            <a:ext cx="2276475" cy="200977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itle 1"/>
          <p:cNvSpPr>
            <a:spLocks noGrp="1"/>
          </p:cNvSpPr>
          <p:nvPr>
            <p:ph type="title"/>
          </p:nvPr>
        </p:nvSpPr>
        <p:spPr>
          <a:xfrm>
            <a:off x="914400" y="0"/>
            <a:ext cx="7886700" cy="1462088"/>
          </a:xfrm>
          <a:ln/>
        </p:spPr>
        <p:txBody>
          <a:bodyPr vert="horz" wrap="square" lIns="91440" tIns="45720" rIns="91440" bIns="45720" anchor="ctr" anchorCtr="0"/>
          <a:p>
            <a:r>
              <a:rPr lang="en-IN" altLang="en-US" sz="3200" b="1" dirty="0">
                <a:latin typeface="Times New Roman" panose="02020603050405020304" pitchFamily="18" charset="0"/>
                <a:cs typeface="Times New Roman" panose="02020603050405020304" pitchFamily="18" charset="0"/>
              </a:rPr>
              <a:t>                            </a:t>
            </a:r>
            <a:r>
              <a:rPr lang="en-IN" altLang="en-US" sz="3200" b="1" u="sng" dirty="0">
                <a:solidFill>
                  <a:srgbClr val="FF0000"/>
                </a:solidFill>
                <a:latin typeface="Times New Roman" panose="02020603050405020304" pitchFamily="18" charset="0"/>
                <a:cs typeface="Times New Roman" panose="02020603050405020304" pitchFamily="18" charset="0"/>
              </a:rPr>
              <a:t>Flowchart</a:t>
            </a:r>
            <a:endParaRPr lang="en-IN" altLang="en-US" sz="3200" b="1" u="sng" dirty="0">
              <a:solidFill>
                <a:srgbClr val="FF0000"/>
              </a:solidFill>
              <a:latin typeface="Times New Roman" panose="02020603050405020304" pitchFamily="18" charset="0"/>
              <a:ea typeface="Times New Roman" panose="02020603050405020304" pitchFamily="18" charset="0"/>
            </a:endParaRPr>
          </a:p>
        </p:txBody>
      </p:sp>
      <p:pic>
        <p:nvPicPr>
          <p:cNvPr id="25603" name="Content Placeholder 4"/>
          <p:cNvPicPr>
            <a:picLocks noChangeAspect="1"/>
          </p:cNvPicPr>
          <p:nvPr/>
        </p:nvPicPr>
        <p:blipFill>
          <a:blip r:embed="rId1"/>
          <a:stretch>
            <a:fillRect/>
          </a:stretch>
        </p:blipFill>
        <p:spPr>
          <a:xfrm>
            <a:off x="2667000" y="1219200"/>
            <a:ext cx="4198938" cy="526097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TextBox 1"/>
          <p:cNvSpPr txBox="1"/>
          <p:nvPr/>
        </p:nvSpPr>
        <p:spPr>
          <a:xfrm>
            <a:off x="2590800" y="457200"/>
            <a:ext cx="5791200" cy="584200"/>
          </a:xfrm>
          <a:prstGeom prst="rect">
            <a:avLst/>
          </a:prstGeom>
          <a:noFill/>
          <a:ln w="9525">
            <a:noFill/>
          </a:ln>
        </p:spPr>
        <p:txBody>
          <a:bodyPr>
            <a:spAutoFit/>
          </a:bodyPr>
          <a:p>
            <a:r>
              <a:rPr sz="3200" b="1" u="sng" dirty="0">
                <a:solidFill>
                  <a:srgbClr val="FF0000"/>
                </a:solidFill>
                <a:latin typeface="Times New Roman" panose="02020603050405020304" pitchFamily="18" charset="0"/>
                <a:cs typeface="Times New Roman" panose="02020603050405020304" pitchFamily="18" charset="0"/>
              </a:rPr>
              <a:t>Result analysis</a:t>
            </a:r>
            <a:endParaRPr sz="3200" dirty="0">
              <a:solidFill>
                <a:srgbClr val="FF0000"/>
              </a:solidFill>
              <a:latin typeface="Calibri" panose="020F0502020204030204" pitchFamily="34" charset="0"/>
            </a:endParaRPr>
          </a:p>
        </p:txBody>
      </p:sp>
      <p:sp>
        <p:nvSpPr>
          <p:cNvPr id="3" name="TextBox 2"/>
          <p:cNvSpPr txBox="1"/>
          <p:nvPr/>
        </p:nvSpPr>
        <p:spPr>
          <a:xfrm>
            <a:off x="762000" y="1295400"/>
            <a:ext cx="7467600" cy="4308475"/>
          </a:xfrm>
          <a:prstGeom prst="rect">
            <a:avLst/>
          </a:prstGeom>
          <a:noFill/>
        </p:spPr>
        <p:txBody>
          <a:bodyPr wrap="square" rtlCol="0">
            <a:spAutoFit/>
          </a:bodyPr>
          <a:lstStyle/>
          <a:p>
            <a:pPr marL="6350" marR="0" indent="8255" algn="just" defTabSz="914400">
              <a:lnSpc>
                <a:spcPct val="170000"/>
              </a:lnSpc>
              <a:buClrTx/>
              <a:buSzTx/>
              <a:buFont typeface="Arial" panose="020B0604020202020204" pitchFamily="34" charset="0"/>
              <a:buChar char="•"/>
              <a:defRPr/>
            </a:pPr>
            <a:r>
              <a:rPr kumimoji="0" lang="en-US" sz="2000" kern="1200" cap="none" spc="0" normalizeH="0" baseline="0" noProof="0" dirty="0" smtClean="0">
                <a:latin typeface="Times New Roman" panose="02020603050405020304" pitchFamily="18" charset="0"/>
                <a:ea typeface="+mn-ea"/>
                <a:cs typeface="Times New Roman" panose="02020603050405020304" pitchFamily="18" charset="0"/>
              </a:rPr>
              <a:t>In this project face detection and face recognition is used.  </a:t>
            </a:r>
            <a:endParaRPr kumimoji="0" lang="en-US" sz="2000" kern="1200" cap="none" spc="0" normalizeH="0" baseline="0" noProof="0" dirty="0" smtClean="0">
              <a:latin typeface="Times New Roman" panose="02020603050405020304" pitchFamily="18" charset="0"/>
              <a:ea typeface="+mn-ea"/>
              <a:cs typeface="Times New Roman" panose="02020603050405020304" pitchFamily="18" charset="0"/>
            </a:endParaRPr>
          </a:p>
          <a:p>
            <a:pPr marL="167005" marR="0" indent="-152400" algn="just" defTabSz="914400">
              <a:lnSpc>
                <a:spcPct val="170000"/>
              </a:lnSpc>
              <a:buClrTx/>
              <a:buSzTx/>
              <a:buFont typeface="Arial" panose="020B0604020202020204" pitchFamily="34" charset="0"/>
              <a:buChar char="•"/>
              <a:defRPr/>
            </a:pPr>
            <a:r>
              <a:rPr kumimoji="0" lang="en-US" sz="2000" kern="1200" cap="none" spc="0" normalizeH="0" baseline="0" noProof="0" dirty="0" smtClean="0">
                <a:latin typeface="Times New Roman" panose="02020603050405020304" pitchFamily="18" charset="0"/>
                <a:ea typeface="+mn-ea"/>
                <a:cs typeface="Times New Roman" panose="02020603050405020304" pitchFamily="18" charset="0"/>
              </a:rPr>
              <a:t>The database of all the employee in the company is stored and when the face of the individual employee matches with one of the faces stored in the database then the attendance is recorded with precise time of entry.</a:t>
            </a:r>
            <a:endParaRPr kumimoji="0" lang="en-US" sz="2000" kern="1200" cap="none" spc="0" normalizeH="0" baseline="0" noProof="0" dirty="0" smtClean="0">
              <a:latin typeface="Times New Roman" panose="02020603050405020304" pitchFamily="18" charset="0"/>
              <a:ea typeface="+mn-ea"/>
              <a:cs typeface="Times New Roman" panose="02020603050405020304" pitchFamily="18" charset="0"/>
            </a:endParaRPr>
          </a:p>
          <a:p>
            <a:pPr marL="6350" marR="0" indent="8255" algn="just" defTabSz="914400">
              <a:lnSpc>
                <a:spcPct val="170000"/>
              </a:lnSpc>
              <a:buClrTx/>
              <a:buSzTx/>
              <a:buFont typeface="Arial" panose="020B0604020202020204" pitchFamily="34" charset="0"/>
              <a:buChar char="•"/>
              <a:defRPr/>
            </a:pPr>
            <a:r>
              <a:rPr kumimoji="0" lang="en-US" sz="2000" kern="1200" cap="none" spc="0" normalizeH="0" baseline="0" noProof="0" dirty="0" smtClean="0">
                <a:latin typeface="Times New Roman" panose="02020603050405020304" pitchFamily="18" charset="0"/>
                <a:ea typeface="+mn-ea"/>
                <a:cs typeface="Times New Roman" panose="02020603050405020304" pitchFamily="18" charset="0"/>
              </a:rPr>
              <a:t>We have worked on more than 120 pictures and it has resulted in          approximately  70-75% of accuracy.</a:t>
            </a:r>
            <a:endParaRPr kumimoji="0" lang="en-US" sz="2000" kern="1200" cap="none" spc="0" normalizeH="0" baseline="0" noProof="0" dirty="0" smtClean="0">
              <a:latin typeface="Times New Roman" panose="02020603050405020304" pitchFamily="18" charset="0"/>
              <a:ea typeface="+mn-ea"/>
              <a:cs typeface="Times New Roman" panose="02020603050405020304" pitchFamily="18" charset="0"/>
            </a:endParaRPr>
          </a:p>
          <a:p>
            <a:pPr marR="0" defTabSz="914400">
              <a:buClrTx/>
              <a:buSzTx/>
              <a:buFontTx/>
              <a:buNone/>
              <a:defRPr/>
            </a:pPr>
            <a:endParaRPr kumimoji="0" lang="en-US" kern="1200" cap="none" spc="0" normalizeH="0" baseline="0" noProof="0" dirty="0" smtClean="0">
              <a:latin typeface="Calibri" panose="020F0502020204030204" pitchFamily="34" charset="0"/>
              <a:ea typeface="+mn-ea"/>
              <a:cs typeface="+mn-cs"/>
            </a:endParaRPr>
          </a:p>
          <a:p>
            <a:pPr marR="0" defTabSz="914400">
              <a:buClrTx/>
              <a:buSzTx/>
              <a:buFontTx/>
              <a:buNone/>
              <a:defRPr/>
            </a:pPr>
            <a:endParaRPr kumimoji="0" lang="en-US" kern="1200" cap="none" spc="0" normalizeH="0" baseline="0" noProof="0" dirty="0" smtClean="0">
              <a:latin typeface="Calibri" panose="020F0502020204030204" pitchFamily="34" charset="0"/>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extBox 1"/>
          <p:cNvSpPr txBox="1"/>
          <p:nvPr/>
        </p:nvSpPr>
        <p:spPr>
          <a:xfrm>
            <a:off x="2667000" y="381000"/>
            <a:ext cx="4267200" cy="584200"/>
          </a:xfrm>
          <a:prstGeom prst="rect">
            <a:avLst/>
          </a:prstGeom>
          <a:noFill/>
          <a:ln w="9525">
            <a:noFill/>
          </a:ln>
        </p:spPr>
        <p:txBody>
          <a:bodyPr>
            <a:spAutoFit/>
          </a:bodyPr>
          <a:p>
            <a:r>
              <a:rPr sz="3200" b="1" u="sng" dirty="0">
                <a:solidFill>
                  <a:srgbClr val="FF0000"/>
                </a:solidFill>
                <a:latin typeface="Times New Roman" panose="02020603050405020304" pitchFamily="18" charset="0"/>
                <a:cs typeface="Times New Roman" panose="02020603050405020304" pitchFamily="18" charset="0"/>
              </a:rPr>
              <a:t>Project Snapshots</a:t>
            </a:r>
            <a:endParaRPr sz="3200" b="1" u="sng" dirty="0">
              <a:solidFill>
                <a:srgbClr val="FF0000"/>
              </a:solidFill>
              <a:latin typeface="Times New Roman" panose="02020603050405020304" pitchFamily="18" charset="0"/>
              <a:ea typeface="Times New Roman" panose="02020603050405020304" pitchFamily="18" charset="0"/>
            </a:endParaRPr>
          </a:p>
        </p:txBody>
      </p:sp>
      <p:sp>
        <p:nvSpPr>
          <p:cNvPr id="27651" name="TextBox 2"/>
          <p:cNvSpPr txBox="1"/>
          <p:nvPr/>
        </p:nvSpPr>
        <p:spPr>
          <a:xfrm>
            <a:off x="990600" y="1447800"/>
            <a:ext cx="4572000" cy="369888"/>
          </a:xfrm>
          <a:prstGeom prst="rect">
            <a:avLst/>
          </a:prstGeom>
          <a:noFill/>
          <a:ln w="9525">
            <a:noFill/>
          </a:ln>
        </p:spPr>
        <p:txBody>
          <a:bodyPr>
            <a:spAutoFit/>
          </a:bodyPr>
          <a:p>
            <a:endParaRPr dirty="0">
              <a:latin typeface="Calibri" panose="020F0502020204030204" pitchFamily="34" charset="0"/>
            </a:endParaRPr>
          </a:p>
        </p:txBody>
      </p:sp>
      <p:pic>
        <p:nvPicPr>
          <p:cNvPr id="27652" name="Picture 3"/>
          <p:cNvPicPr>
            <a:picLocks noChangeAspect="1"/>
          </p:cNvPicPr>
          <p:nvPr/>
        </p:nvPicPr>
        <p:blipFill>
          <a:blip r:embed="rId1"/>
          <a:stretch>
            <a:fillRect/>
          </a:stretch>
        </p:blipFill>
        <p:spPr>
          <a:xfrm>
            <a:off x="2362200" y="1143000"/>
            <a:ext cx="4351338" cy="548005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1"/>
          <p:cNvSpPr/>
          <p:nvPr/>
        </p:nvSpPr>
        <p:spPr>
          <a:xfrm>
            <a:off x="2971800" y="381000"/>
            <a:ext cx="3333750" cy="584200"/>
          </a:xfrm>
          <a:prstGeom prst="rect">
            <a:avLst/>
          </a:prstGeom>
          <a:noFill/>
          <a:ln w="9525">
            <a:noFill/>
          </a:ln>
        </p:spPr>
        <p:txBody>
          <a:bodyPr wrap="none">
            <a:spAutoFit/>
          </a:bodyPr>
          <a:p>
            <a:pPr>
              <a:buNone/>
            </a:pPr>
            <a:r>
              <a:rPr sz="3200" b="1" u="sng" dirty="0">
                <a:solidFill>
                  <a:srgbClr val="FF0000"/>
                </a:solidFill>
                <a:latin typeface="Times New Roman" panose="02020603050405020304" pitchFamily="18" charset="0"/>
                <a:cs typeface="Times New Roman" panose="02020603050405020304" pitchFamily="18" charset="0"/>
              </a:rPr>
              <a:t>Project Snapshots</a:t>
            </a:r>
            <a:endParaRPr sz="3200" b="1" u="sng" dirty="0">
              <a:solidFill>
                <a:srgbClr val="FF0000"/>
              </a:solidFill>
              <a:latin typeface="Times New Roman" panose="02020603050405020304" pitchFamily="18" charset="0"/>
              <a:ea typeface="Times New Roman" panose="02020603050405020304" pitchFamily="18" charset="0"/>
            </a:endParaRPr>
          </a:p>
        </p:txBody>
      </p:sp>
      <p:pic>
        <p:nvPicPr>
          <p:cNvPr id="2" name="Picture 1" descr="Screenshot (4)"/>
          <p:cNvPicPr>
            <a:picLocks noChangeAspect="1"/>
          </p:cNvPicPr>
          <p:nvPr/>
        </p:nvPicPr>
        <p:blipFill>
          <a:blip r:embed="rId1"/>
          <a:stretch>
            <a:fillRect/>
          </a:stretch>
        </p:blipFill>
        <p:spPr>
          <a:xfrm>
            <a:off x="304800" y="1219200"/>
            <a:ext cx="8303895" cy="46932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1"/>
          <p:cNvSpPr/>
          <p:nvPr/>
        </p:nvSpPr>
        <p:spPr>
          <a:xfrm>
            <a:off x="2971800" y="457200"/>
            <a:ext cx="3333750" cy="584200"/>
          </a:xfrm>
          <a:prstGeom prst="rect">
            <a:avLst/>
          </a:prstGeom>
          <a:noFill/>
          <a:ln w="9525">
            <a:noFill/>
          </a:ln>
        </p:spPr>
        <p:txBody>
          <a:bodyPr wrap="none">
            <a:spAutoFit/>
          </a:bodyPr>
          <a:p>
            <a:pPr>
              <a:buNone/>
            </a:pPr>
            <a:r>
              <a:rPr sz="3200" b="1" u="sng" dirty="0">
                <a:solidFill>
                  <a:srgbClr val="FF0000"/>
                </a:solidFill>
                <a:latin typeface="Times New Roman" panose="02020603050405020304" pitchFamily="18" charset="0"/>
                <a:cs typeface="Times New Roman" panose="02020603050405020304" pitchFamily="18" charset="0"/>
              </a:rPr>
              <a:t>Project Snapshots</a:t>
            </a:r>
            <a:endParaRPr sz="3200" b="1" u="sng" dirty="0">
              <a:solidFill>
                <a:srgbClr val="FF0000"/>
              </a:solidFill>
              <a:latin typeface="Times New Roman" panose="02020603050405020304" pitchFamily="18" charset="0"/>
              <a:ea typeface="Times New Roman" panose="02020603050405020304" pitchFamily="18" charset="0"/>
            </a:endParaRPr>
          </a:p>
        </p:txBody>
      </p:sp>
      <p:pic>
        <p:nvPicPr>
          <p:cNvPr id="2" name="Picture 1" descr="Screenshot (23)"/>
          <p:cNvPicPr>
            <a:picLocks noChangeAspect="1"/>
          </p:cNvPicPr>
          <p:nvPr/>
        </p:nvPicPr>
        <p:blipFill>
          <a:blip r:embed="rId1"/>
          <a:stretch>
            <a:fillRect/>
          </a:stretch>
        </p:blipFill>
        <p:spPr>
          <a:xfrm>
            <a:off x="659765" y="1413510"/>
            <a:ext cx="7919720" cy="4217670"/>
          </a:xfrm>
          <a:prstGeom prst="rect">
            <a:avLst/>
          </a:prstGeom>
        </p:spPr>
      </p:pic>
      <p:pic>
        <p:nvPicPr>
          <p:cNvPr id="3" name="Picture 2" descr="re"/>
          <p:cNvPicPr>
            <a:picLocks noChangeAspect="1"/>
          </p:cNvPicPr>
          <p:nvPr/>
        </p:nvPicPr>
        <p:blipFill>
          <a:blip r:embed="rId2"/>
          <a:stretch>
            <a:fillRect/>
          </a:stretch>
        </p:blipFill>
        <p:spPr>
          <a:xfrm>
            <a:off x="685800" y="1412875"/>
            <a:ext cx="2928620" cy="4064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1"/>
          <p:cNvSpPr/>
          <p:nvPr/>
        </p:nvSpPr>
        <p:spPr>
          <a:xfrm>
            <a:off x="2971800" y="457200"/>
            <a:ext cx="2614613" cy="584200"/>
          </a:xfrm>
          <a:prstGeom prst="rect">
            <a:avLst/>
          </a:prstGeom>
          <a:noFill/>
          <a:ln w="9525">
            <a:noFill/>
          </a:ln>
        </p:spPr>
        <p:txBody>
          <a:bodyPr wrap="none">
            <a:spAutoFit/>
          </a:bodyPr>
          <a:p>
            <a:r>
              <a:rPr sz="3200" b="1" u="sng" dirty="0">
                <a:solidFill>
                  <a:srgbClr val="FF0000"/>
                </a:solidFill>
                <a:latin typeface="Times New Roman" panose="02020603050405020304" pitchFamily="18" charset="0"/>
                <a:cs typeface="Times New Roman" panose="02020603050405020304" pitchFamily="18" charset="0"/>
              </a:rPr>
              <a:t>Future Scope </a:t>
            </a:r>
            <a:endParaRPr sz="3200" dirty="0">
              <a:solidFill>
                <a:srgbClr val="FF0000"/>
              </a:solidFill>
              <a:latin typeface="Calibri" panose="020F0502020204030204" pitchFamily="34" charset="0"/>
            </a:endParaRPr>
          </a:p>
        </p:txBody>
      </p:sp>
      <p:sp>
        <p:nvSpPr>
          <p:cNvPr id="30723" name="TextBox 2"/>
          <p:cNvSpPr txBox="1"/>
          <p:nvPr/>
        </p:nvSpPr>
        <p:spPr>
          <a:xfrm>
            <a:off x="533400" y="1295400"/>
            <a:ext cx="4572000" cy="369888"/>
          </a:xfrm>
          <a:prstGeom prst="rect">
            <a:avLst/>
          </a:prstGeom>
          <a:noFill/>
          <a:ln w="9525">
            <a:noFill/>
          </a:ln>
        </p:spPr>
        <p:txBody>
          <a:bodyPr>
            <a:spAutoFit/>
          </a:bodyPr>
          <a:p>
            <a:endParaRPr dirty="0">
              <a:latin typeface="Calibri" panose="020F0502020204030204" pitchFamily="34" charset="0"/>
            </a:endParaRPr>
          </a:p>
        </p:txBody>
      </p:sp>
      <p:sp>
        <p:nvSpPr>
          <p:cNvPr id="4" name="Subtitle 2"/>
          <p:cNvSpPr txBox="1"/>
          <p:nvPr/>
        </p:nvSpPr>
        <p:spPr>
          <a:xfrm>
            <a:off x="685800" y="1524000"/>
            <a:ext cx="10414000" cy="4017963"/>
          </a:xfrm>
          <a:prstGeom prst="rect">
            <a:avLst/>
          </a:prstGeom>
        </p:spPr>
        <p:txBody>
          <a:bodyPr>
            <a:normAutofit/>
          </a:bodyPr>
          <a:lstStyle/>
          <a:p>
            <a:pPr marL="457200" marR="0" indent="-457200" algn="just" defTabSz="685800">
              <a:lnSpc>
                <a:spcPct val="150000"/>
              </a:lnSpc>
              <a:spcBef>
                <a:spcPts val="750"/>
              </a:spcBef>
              <a:buClrTx/>
              <a:buSzTx/>
              <a:buFont typeface="Arial" panose="020B0604020202020204" pitchFamily="34" charset="0"/>
              <a:buChar char="•"/>
              <a:defRPr/>
            </a:pPr>
            <a:r>
              <a:rPr kumimoji="0" lang="en-US" sz="2000" kern="1200" cap="none" spc="0" normalizeH="0" baseline="0" noProof="0" dirty="0" smtClean="0">
                <a:latin typeface="+mn-lt"/>
                <a:ea typeface="+mn-ea"/>
                <a:cs typeface="+mn-cs"/>
              </a:rPr>
              <a:t>Can improve security.</a:t>
            </a:r>
            <a:endParaRPr kumimoji="0" lang="en-US" sz="2000" kern="1200" cap="none" spc="0" normalizeH="0" baseline="0" noProof="0" dirty="0" smtClean="0">
              <a:latin typeface="+mn-lt"/>
              <a:ea typeface="+mn-ea"/>
              <a:cs typeface="+mn-cs"/>
            </a:endParaRPr>
          </a:p>
          <a:p>
            <a:pPr marL="457200" marR="0" indent="-457200" algn="just" defTabSz="685800">
              <a:lnSpc>
                <a:spcPct val="150000"/>
              </a:lnSpc>
              <a:spcBef>
                <a:spcPts val="750"/>
              </a:spcBef>
              <a:buClrTx/>
              <a:buSzTx/>
              <a:buFont typeface="Arial" panose="020B0604020202020204" pitchFamily="34" charset="0"/>
              <a:buChar char="•"/>
              <a:defRPr/>
            </a:pPr>
            <a:r>
              <a:rPr kumimoji="0" lang="en-US" sz="2000" kern="1200" cap="none" spc="0" normalizeH="0" baseline="0" noProof="0" dirty="0" smtClean="0">
                <a:latin typeface="+mn-lt"/>
                <a:ea typeface="+mn-ea"/>
                <a:cs typeface="+mn-cs"/>
              </a:rPr>
              <a:t>Can use Neural Network for high accuracy</a:t>
            </a:r>
            <a:endParaRPr kumimoji="0" lang="en-US" sz="2000" kern="1200" cap="none" spc="0" normalizeH="0" baseline="0" noProof="0" dirty="0" smtClean="0">
              <a:latin typeface="+mn-lt"/>
              <a:ea typeface="+mn-ea"/>
              <a:cs typeface="+mn-cs"/>
            </a:endParaRPr>
          </a:p>
          <a:p>
            <a:pPr marL="457200" marR="0" indent="-457200" algn="just" defTabSz="685800">
              <a:lnSpc>
                <a:spcPct val="150000"/>
              </a:lnSpc>
              <a:spcBef>
                <a:spcPts val="750"/>
              </a:spcBef>
              <a:buClrTx/>
              <a:buSzTx/>
              <a:buFont typeface="Arial" panose="020B0604020202020204" pitchFamily="34" charset="0"/>
              <a:buChar char="•"/>
              <a:defRPr/>
            </a:pPr>
            <a:r>
              <a:rPr kumimoji="0" lang="en-US" sz="2000" kern="1200" cap="none" spc="0" normalizeH="0" baseline="0" noProof="0" dirty="0" smtClean="0">
                <a:latin typeface="+mn-lt"/>
                <a:ea typeface="+mn-ea"/>
                <a:cs typeface="+mn-cs"/>
              </a:rPr>
              <a:t>Can be used in big factory or for student attendance.</a:t>
            </a:r>
            <a:endParaRPr kumimoji="0" lang="en-US" sz="2000" kern="1200" cap="none" spc="0" normalizeH="0" baseline="0" noProof="0" dirty="0" smtClean="0">
              <a:latin typeface="+mn-lt"/>
              <a:ea typeface="+mn-ea"/>
              <a:cs typeface="+mn-cs"/>
            </a:endParaRPr>
          </a:p>
          <a:p>
            <a:pPr marL="457200" marR="0" indent="-457200" algn="just" defTabSz="685800">
              <a:lnSpc>
                <a:spcPct val="150000"/>
              </a:lnSpc>
              <a:spcBef>
                <a:spcPts val="750"/>
              </a:spcBef>
              <a:buClrTx/>
              <a:buSzTx/>
              <a:buFont typeface="Arial" panose="020B0604020202020204" pitchFamily="34" charset="0"/>
              <a:buChar char="•"/>
              <a:defRPr/>
            </a:pPr>
            <a:r>
              <a:rPr kumimoji="0" lang="en-US" sz="2000" kern="1200" cap="none" spc="0" normalizeH="0" baseline="0" noProof="0" dirty="0" smtClean="0">
                <a:latin typeface="+mn-lt"/>
                <a:ea typeface="+mn-ea"/>
                <a:cs typeface="+mn-cs"/>
              </a:rPr>
              <a:t>Can build on fully web base system.</a:t>
            </a:r>
            <a:endParaRPr kumimoji="0" lang="en-US" sz="2000" kern="1200" cap="none" spc="0" normalizeH="0" baseline="0" noProof="0" dirty="0" smtClean="0">
              <a:latin typeface="+mn-lt"/>
              <a:ea typeface="+mn-ea"/>
              <a:cs typeface="+mn-cs"/>
            </a:endParaRPr>
          </a:p>
          <a:p>
            <a:pPr marL="457200" marR="0" indent="-457200" algn="just" defTabSz="685800">
              <a:lnSpc>
                <a:spcPct val="90000"/>
              </a:lnSpc>
              <a:spcBef>
                <a:spcPts val="750"/>
              </a:spcBef>
              <a:buClrTx/>
              <a:buSzTx/>
              <a:buFont typeface="Arial" panose="020B0604020202020204" pitchFamily="34" charset="0"/>
              <a:buChar char="•"/>
              <a:defRPr/>
            </a:pPr>
            <a:endParaRPr kumimoji="0" lang="en-US" sz="2000" kern="1200" cap="none" spc="0" normalizeH="0" baseline="0" noProof="0" dirty="0" smtClean="0">
              <a:latin typeface="+mn-lt"/>
              <a:ea typeface="+mn-ea"/>
              <a:cs typeface="+mn-cs"/>
            </a:endParaRPr>
          </a:p>
          <a:p>
            <a:pPr marL="171450" marR="0" indent="-171450" defTabSz="685800">
              <a:lnSpc>
                <a:spcPct val="90000"/>
              </a:lnSpc>
              <a:spcBef>
                <a:spcPts val="750"/>
              </a:spcBef>
              <a:buClrTx/>
              <a:buSzTx/>
              <a:buFont typeface="Arial" panose="020B0604020202020204" pitchFamily="34" charset="0"/>
              <a:buChar char="•"/>
              <a:defRPr/>
            </a:pPr>
            <a:endParaRPr kumimoji="0" lang="en-US" sz="2000" kern="1200" cap="none" spc="0" normalizeH="0" baseline="0" noProof="0" dirty="0">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1"/>
          <p:cNvSpPr txBox="1"/>
          <p:nvPr/>
        </p:nvSpPr>
        <p:spPr>
          <a:xfrm>
            <a:off x="-228600" y="381000"/>
            <a:ext cx="10217150" cy="685800"/>
          </a:xfrm>
          <a:prstGeom prst="rect">
            <a:avLst/>
          </a:prstGeom>
        </p:spPr>
        <p:txBody>
          <a:bodyPr>
            <a:noAutofit/>
          </a:bodyPr>
          <a:lstStyle/>
          <a:p>
            <a:pPr marR="0" algn="ctr" defTabSz="685800">
              <a:lnSpc>
                <a:spcPct val="90000"/>
              </a:lnSpc>
              <a:buClrTx/>
              <a:buSzTx/>
              <a:buFontTx/>
              <a:buNone/>
              <a:defRPr/>
            </a:pPr>
            <a:r>
              <a:rPr kumimoji="0" lang="en-US" sz="32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Problem Definition</a:t>
            </a:r>
            <a:endParaRPr kumimoji="0" lang="en-US" sz="3200" b="1" u="sng" kern="1200" cap="none" spc="0" normalizeH="0" baseline="0" noProof="0" dirty="0">
              <a:solidFill>
                <a:srgbClr val="FF0000"/>
              </a:solidFill>
              <a:latin typeface="Times New Roman" panose="02020603050405020304" pitchFamily="18" charset="0"/>
              <a:ea typeface="+mj-ea"/>
              <a:cs typeface="Times New Roman" panose="02020603050405020304" pitchFamily="18" charset="0"/>
            </a:endParaRPr>
          </a:p>
        </p:txBody>
      </p:sp>
      <p:sp>
        <p:nvSpPr>
          <p:cNvPr id="4099" name="Subtitle 2"/>
          <p:cNvSpPr txBox="1"/>
          <p:nvPr/>
        </p:nvSpPr>
        <p:spPr>
          <a:xfrm>
            <a:off x="746125" y="1255713"/>
            <a:ext cx="7483475" cy="4017962"/>
          </a:xfrm>
          <a:prstGeom prst="rect">
            <a:avLst/>
          </a:prstGeom>
          <a:noFill/>
          <a:ln w="9525">
            <a:noFill/>
          </a:ln>
        </p:spPr>
        <p:txBody>
          <a:bodyPr/>
          <a:p>
            <a:pPr marL="342900" indent="-342900" algn="just" defTabSz="685800">
              <a:lnSpc>
                <a:spcPct val="150000"/>
              </a:lnSpc>
              <a:spcBef>
                <a:spcPts val="750"/>
              </a:spcBef>
              <a:buNone/>
            </a:pPr>
            <a:r>
              <a:rPr dirty="0">
                <a:latin typeface="Times New Roman" panose="02020603050405020304" pitchFamily="18" charset="0"/>
                <a:cs typeface="Times New Roman" panose="02020603050405020304" pitchFamily="18" charset="0"/>
              </a:rPr>
              <a:t>       Every organization has either a card punching attendance system or bio metric attendance system where it takes a bit longer when all employees gather to punch at the reporting time. In </a:t>
            </a:r>
            <a:r>
              <a:rPr b="1" dirty="0">
                <a:latin typeface="Times New Roman" panose="02020603050405020304" pitchFamily="18" charset="0"/>
                <a:cs typeface="Times New Roman" panose="02020603050405020304" pitchFamily="18" charset="0"/>
              </a:rPr>
              <a:t>COVID</a:t>
            </a:r>
            <a:r>
              <a:rPr dirty="0">
                <a:latin typeface="Times New Roman" panose="02020603050405020304" pitchFamily="18" charset="0"/>
                <a:cs typeface="Times New Roman" panose="02020603050405020304" pitchFamily="18" charset="0"/>
              </a:rPr>
              <a:t> times, it is really difficult to keep up with hygiene for the attendance system as all people touch the same surface. So it is really important to have a safety measure where it saves our time too.</a:t>
            </a:r>
            <a:endParaRPr dirty="0">
              <a:latin typeface="Times New Roman" panose="02020603050405020304" pitchFamily="18" charset="0"/>
              <a:cs typeface="Times New Roman" panose="02020603050405020304" pitchFamily="18" charset="0"/>
            </a:endParaRPr>
          </a:p>
          <a:p>
            <a:pPr marL="342900" indent="-342900" algn="just" defTabSz="685800">
              <a:lnSpc>
                <a:spcPct val="150000"/>
              </a:lnSpc>
              <a:spcBef>
                <a:spcPts val="750"/>
              </a:spcBef>
              <a:buNone/>
            </a:pPr>
            <a:r>
              <a:rPr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342900" indent="-342900" algn="just" defTabSz="685800">
              <a:lnSpc>
                <a:spcPct val="150000"/>
              </a:lnSpc>
              <a:spcBef>
                <a:spcPts val="750"/>
              </a:spcBef>
              <a:buNone/>
            </a:pPr>
            <a:r>
              <a:rPr i="1" dirty="0">
                <a:latin typeface="Times New Roman" panose="02020603050405020304" pitchFamily="18" charset="0"/>
                <a:cs typeface="Times New Roman" panose="02020603050405020304" pitchFamily="18" charset="0"/>
              </a:rPr>
              <a:t>      Why don't we have a contactless attendance system where your face is identified for attendance ?</a:t>
            </a:r>
            <a:endParaRPr i="1"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304800" y="2438400"/>
            <a:ext cx="8229600" cy="1371600"/>
          </a:xfrm>
          <a:ln/>
        </p:spPr>
        <p:txBody>
          <a:bodyPr vert="horz" wrap="square" lIns="91440" tIns="45720" rIns="91440" bIns="45720" anchor="ctr" anchorCtr="0"/>
          <a:p>
            <a:pPr eaLnBrk="1" hangingPunct="1"/>
            <a:r>
              <a:rPr lang="en-US" altLang="en-US" dirty="0"/>
              <a:t>        </a:t>
            </a:r>
            <a:endParaRPr lang="en-US" altLang="en-US" dirty="0">
              <a:solidFill>
                <a:srgbClr val="FF0000"/>
              </a:solidFill>
            </a:endParaRPr>
          </a:p>
        </p:txBody>
      </p:sp>
      <p:pic>
        <p:nvPicPr>
          <p:cNvPr id="3" name="Picture 2" descr="thank-you-powerpoint-template-1.jpg"/>
          <p:cNvPicPr>
            <a:picLocks noChangeAspect="1"/>
          </p:cNvPicPr>
          <p:nvPr/>
        </p:nvPicPr>
        <p:blipFill>
          <a:blip r:embed="rId1"/>
          <a:stretch>
            <a:fillRect/>
          </a:stretch>
        </p:blipFill>
        <p:spPr>
          <a:xfrm>
            <a:off x="0" y="0"/>
            <a:ext cx="9144000" cy="68580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4"/>
          <p:cNvSpPr>
            <a:spLocks noGrp="1"/>
          </p:cNvSpPr>
          <p:nvPr>
            <p:ph type="title"/>
          </p:nvPr>
        </p:nvSpPr>
        <p:spPr>
          <a:xfrm>
            <a:off x="533400" y="228600"/>
            <a:ext cx="7886700" cy="1325563"/>
          </a:xfrm>
          <a:ln/>
        </p:spPr>
        <p:txBody>
          <a:bodyPr vert="horz" wrap="square" lIns="91440" tIns="45720" rIns="91440" bIns="45720" anchor="ctr" anchorCtr="0"/>
          <a:p>
            <a:pPr eaLnBrk="1" hangingPunct="1"/>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b="1" u="sng" dirty="0">
                <a:solidFill>
                  <a:srgbClr val="FF0000"/>
                </a:solidFill>
                <a:latin typeface="Times New Roman" panose="02020603050405020304" pitchFamily="18" charset="0"/>
                <a:cs typeface="Times New Roman" panose="02020603050405020304" pitchFamily="18" charset="0"/>
              </a:rPr>
              <a:t>Project Description</a:t>
            </a:r>
            <a:endParaRPr lang="en-US" altLang="en-US" sz="2800" b="1" u="sng" dirty="0">
              <a:solidFill>
                <a:srgbClr val="FF0000"/>
              </a:solidFill>
              <a:latin typeface="Times New Roman" panose="02020603050405020304" pitchFamily="18" charset="0"/>
              <a:ea typeface="Times New Roman" panose="02020603050405020304" pitchFamily="18" charset="0"/>
            </a:endParaRPr>
          </a:p>
        </p:txBody>
      </p:sp>
      <p:sp>
        <p:nvSpPr>
          <p:cNvPr id="5123" name="TextBox 7"/>
          <p:cNvSpPr txBox="1"/>
          <p:nvPr/>
        </p:nvSpPr>
        <p:spPr>
          <a:xfrm>
            <a:off x="304800" y="3987800"/>
            <a:ext cx="8305800" cy="1903413"/>
          </a:xfrm>
          <a:prstGeom prst="rect">
            <a:avLst/>
          </a:prstGeom>
          <a:noFill/>
          <a:ln w="9525">
            <a:noFill/>
          </a:ln>
        </p:spPr>
        <p:txBody>
          <a:bodyPr>
            <a:spAutoFit/>
          </a:bodyPr>
          <a:p>
            <a:pPr algn="just" defTabSz="685800">
              <a:spcBef>
                <a:spcPts val="750"/>
              </a:spcBef>
            </a:pPr>
            <a:r>
              <a:rPr dirty="0">
                <a:latin typeface="Times New Roman" panose="02020603050405020304" pitchFamily="18" charset="0"/>
                <a:cs typeface="Times New Roman" panose="02020603050405020304" pitchFamily="18" charset="0"/>
              </a:rPr>
              <a:t>Attendance of the employee is very important for every organization. Conventional methodology of taking attendance is by </a:t>
            </a:r>
            <a:r>
              <a:rPr b="1" dirty="0">
                <a:latin typeface="Times New Roman" panose="02020603050405020304" pitchFamily="18" charset="0"/>
                <a:cs typeface="Times New Roman" panose="02020603050405020304" pitchFamily="18" charset="0"/>
              </a:rPr>
              <a:t>RFID card system</a:t>
            </a:r>
            <a:r>
              <a:rPr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Fingerprint system</a:t>
            </a:r>
            <a:r>
              <a:rPr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Voice recognition system</a:t>
            </a:r>
            <a:r>
              <a:rPr dirty="0">
                <a:latin typeface="Times New Roman" panose="02020603050405020304" pitchFamily="18" charset="0"/>
                <a:cs typeface="Times New Roman" panose="02020603050405020304" pitchFamily="18" charset="0"/>
              </a:rPr>
              <a:t>. But it is easy for an employee to manipulate. To stay away from these losses, an automatic process is used in this project which is based on image processing. </a:t>
            </a:r>
            <a:endParaRPr dirty="0">
              <a:latin typeface="Times New Roman" panose="02020603050405020304" pitchFamily="18" charset="0"/>
              <a:cs typeface="Times New Roman" panose="02020603050405020304" pitchFamily="18" charset="0"/>
            </a:endParaRPr>
          </a:p>
          <a:p>
            <a:pPr algn="just" defTabSz="685800">
              <a:spcBef>
                <a:spcPts val="750"/>
              </a:spcBef>
            </a:pPr>
            <a:endParaRPr lang="en-IN" altLang="en-US" sz="2100" dirty="0">
              <a:solidFill>
                <a:srgbClr val="000000"/>
              </a:solidFill>
              <a:latin typeface="Calibri" panose="020F0502020204030204" pitchFamily="34" charset="0"/>
            </a:endParaRPr>
          </a:p>
        </p:txBody>
      </p:sp>
      <p:pic>
        <p:nvPicPr>
          <p:cNvPr id="5124" name="Content Placeholder 5" descr="face-tracking-renditionid-1.jpg"/>
          <p:cNvPicPr>
            <a:picLocks noGrp="1" noChangeAspect="1"/>
          </p:cNvPicPr>
          <p:nvPr>
            <p:ph idx="1"/>
          </p:nvPr>
        </p:nvPicPr>
        <p:blipFill>
          <a:blip r:embed="rId1"/>
          <a:stretch>
            <a:fillRect/>
          </a:stretch>
        </p:blipFill>
        <p:spPr>
          <a:xfrm>
            <a:off x="1447800" y="1371600"/>
            <a:ext cx="6286500" cy="2190750"/>
          </a:xfr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TextBox 2"/>
          <p:cNvSpPr txBox="1"/>
          <p:nvPr/>
        </p:nvSpPr>
        <p:spPr>
          <a:xfrm>
            <a:off x="1143000" y="533400"/>
            <a:ext cx="3733800" cy="369888"/>
          </a:xfrm>
          <a:prstGeom prst="rect">
            <a:avLst/>
          </a:prstGeom>
          <a:noFill/>
          <a:ln w="9525">
            <a:noFill/>
          </a:ln>
        </p:spPr>
        <p:txBody>
          <a:bodyPr>
            <a:spAutoFit/>
          </a:bodyPr>
          <a:p>
            <a:endParaRPr dirty="0">
              <a:latin typeface="Calibri" panose="020F0502020204030204" pitchFamily="34" charset="0"/>
            </a:endParaRPr>
          </a:p>
        </p:txBody>
      </p:sp>
      <p:sp>
        <p:nvSpPr>
          <p:cNvPr id="6147" name="TextBox 3"/>
          <p:cNvSpPr txBox="1"/>
          <p:nvPr/>
        </p:nvSpPr>
        <p:spPr>
          <a:xfrm>
            <a:off x="2590800" y="457200"/>
            <a:ext cx="5849938" cy="523875"/>
          </a:xfrm>
          <a:prstGeom prst="rect">
            <a:avLst/>
          </a:prstGeom>
          <a:noFill/>
          <a:ln w="9525">
            <a:noFill/>
          </a:ln>
        </p:spPr>
        <p:txBody>
          <a:bodyPr>
            <a:spAutoFit/>
          </a:bodyPr>
          <a:p>
            <a:pPr>
              <a:buNone/>
            </a:pPr>
            <a:r>
              <a:rPr sz="2800" b="1" dirty="0">
                <a:solidFill>
                  <a:srgbClr val="FF0000"/>
                </a:solidFill>
                <a:latin typeface="Times New Roman" panose="02020603050405020304" pitchFamily="18" charset="0"/>
                <a:cs typeface="Times New Roman" panose="02020603050405020304" pitchFamily="18" charset="0"/>
              </a:rPr>
              <a:t>‘‘</a:t>
            </a:r>
            <a:r>
              <a:rPr sz="2800" b="1" u="sng" dirty="0">
                <a:solidFill>
                  <a:srgbClr val="FF0000"/>
                </a:solidFill>
                <a:latin typeface="Times New Roman" panose="02020603050405020304" pitchFamily="18" charset="0"/>
                <a:cs typeface="Times New Roman" panose="02020603050405020304" pitchFamily="18" charset="0"/>
              </a:rPr>
              <a:t>CONTACTLESS</a:t>
            </a:r>
            <a:r>
              <a:rPr sz="2800" b="1" dirty="0">
                <a:solidFill>
                  <a:srgbClr val="FF0000"/>
                </a:solidFill>
                <a:latin typeface="Times New Roman" panose="02020603050405020304" pitchFamily="18" charset="0"/>
                <a:cs typeface="Times New Roman" panose="02020603050405020304" pitchFamily="18" charset="0"/>
              </a:rPr>
              <a:t>’’</a:t>
            </a:r>
            <a:endParaRPr sz="2800" b="1" dirty="0">
              <a:solidFill>
                <a:srgbClr val="FF0000"/>
              </a:solidFill>
              <a:latin typeface="Times New Roman" panose="02020603050405020304" pitchFamily="18" charset="0"/>
              <a:ea typeface="Times New Roman" panose="02020603050405020304" pitchFamily="18" charset="0"/>
            </a:endParaRPr>
          </a:p>
        </p:txBody>
      </p:sp>
      <p:sp>
        <p:nvSpPr>
          <p:cNvPr id="6148" name="TextBox 4"/>
          <p:cNvSpPr txBox="1"/>
          <p:nvPr/>
        </p:nvSpPr>
        <p:spPr>
          <a:xfrm>
            <a:off x="1066800" y="1371600"/>
            <a:ext cx="4724400" cy="369888"/>
          </a:xfrm>
          <a:prstGeom prst="rect">
            <a:avLst/>
          </a:prstGeom>
          <a:noFill/>
          <a:ln w="9525">
            <a:noFill/>
          </a:ln>
        </p:spPr>
        <p:txBody>
          <a:bodyPr>
            <a:spAutoFit/>
          </a:bodyPr>
          <a:p>
            <a:endParaRPr dirty="0">
              <a:latin typeface="Calibri" panose="020F0502020204030204" pitchFamily="34" charset="0"/>
            </a:endParaRPr>
          </a:p>
        </p:txBody>
      </p:sp>
      <p:sp>
        <p:nvSpPr>
          <p:cNvPr id="6149" name="TextBox 5"/>
          <p:cNvSpPr txBox="1"/>
          <p:nvPr/>
        </p:nvSpPr>
        <p:spPr>
          <a:xfrm>
            <a:off x="609600" y="1447800"/>
            <a:ext cx="7670800" cy="2586038"/>
          </a:xfrm>
          <a:prstGeom prst="rect">
            <a:avLst/>
          </a:prstGeom>
          <a:noFill/>
          <a:ln w="9525">
            <a:noFill/>
          </a:ln>
        </p:spPr>
        <p:txBody>
          <a:bodyPr>
            <a:spAutoFit/>
          </a:bodyPr>
          <a:p>
            <a:pPr marL="231775">
              <a:lnSpc>
                <a:spcPct val="150000"/>
              </a:lnSpc>
              <a:buNone/>
            </a:pPr>
            <a:r>
              <a:rPr dirty="0">
                <a:latin typeface="Times New Roman" panose="02020603050405020304" pitchFamily="18" charset="0"/>
                <a:cs typeface="Times New Roman" panose="02020603050405020304" pitchFamily="18" charset="0"/>
              </a:rPr>
              <a:t>Covid  Period was and is still  a challenge for people . Since the main cause for spread of the virus was contact , so people started looking  for contacless ways in order to be safe, like using online payment option instead of cash , using  personal conveyance in place of public transport etc. just to avoid contact.</a:t>
            </a:r>
            <a:endParaRPr dirty="0">
              <a:latin typeface="Times New Roman" panose="02020603050405020304" pitchFamily="18" charset="0"/>
              <a:cs typeface="Times New Roman" panose="02020603050405020304" pitchFamily="18" charset="0"/>
            </a:endParaRPr>
          </a:p>
          <a:p>
            <a:pPr marL="231775">
              <a:lnSpc>
                <a:spcPct val="150000"/>
              </a:lnSpc>
              <a:buNone/>
            </a:pPr>
            <a:endParaRPr dirty="0">
              <a:latin typeface="Times New Roman" panose="02020603050405020304" pitchFamily="18" charset="0"/>
              <a:cs typeface="Times New Roman" panose="02020603050405020304" pitchFamily="18" charset="0"/>
            </a:endParaRPr>
          </a:p>
          <a:p>
            <a:pPr marL="231775">
              <a:lnSpc>
                <a:spcPct val="150000"/>
              </a:lnSpc>
              <a:buNone/>
            </a:pPr>
            <a:r>
              <a:rPr i="1" dirty="0">
                <a:latin typeface="Times New Roman" panose="02020603050405020304" pitchFamily="18" charset="0"/>
                <a:cs typeface="Times New Roman" panose="02020603050405020304" pitchFamily="18" charset="0"/>
              </a:rPr>
              <a:t>Our Project is also  a minor solution to  the covid challenges faced by people</a:t>
            </a:r>
            <a:endParaRPr i="1" dirty="0">
              <a:latin typeface="Times New Roman" panose="02020603050405020304" pitchFamily="18" charset="0"/>
              <a:ea typeface="Times New Roman" panose="02020603050405020304" pitchFamily="18" charset="0"/>
            </a:endParaRPr>
          </a:p>
        </p:txBody>
      </p:sp>
      <p:pic>
        <p:nvPicPr>
          <p:cNvPr id="6150" name="Picture 6" descr="images (1).jpg"/>
          <p:cNvPicPr>
            <a:picLocks noChangeAspect="1"/>
          </p:cNvPicPr>
          <p:nvPr/>
        </p:nvPicPr>
        <p:blipFill>
          <a:blip r:embed="rId1"/>
          <a:stretch>
            <a:fillRect/>
          </a:stretch>
        </p:blipFill>
        <p:spPr>
          <a:xfrm>
            <a:off x="1676400" y="4419600"/>
            <a:ext cx="3432175" cy="1928813"/>
          </a:xfrm>
          <a:prstGeom prst="rect">
            <a:avLst/>
          </a:prstGeom>
          <a:noFill/>
          <a:ln w="9525">
            <a:noFill/>
          </a:ln>
        </p:spPr>
      </p:pic>
      <p:pic>
        <p:nvPicPr>
          <p:cNvPr id="6151" name="Picture 7" descr="images.jpg"/>
          <p:cNvPicPr>
            <a:picLocks noChangeAspect="1"/>
          </p:cNvPicPr>
          <p:nvPr/>
        </p:nvPicPr>
        <p:blipFill>
          <a:blip r:embed="rId2"/>
          <a:stretch>
            <a:fillRect/>
          </a:stretch>
        </p:blipFill>
        <p:spPr>
          <a:xfrm>
            <a:off x="5105400" y="4419600"/>
            <a:ext cx="2381250" cy="192405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TextBox 1"/>
          <p:cNvSpPr txBox="1"/>
          <p:nvPr/>
        </p:nvSpPr>
        <p:spPr>
          <a:xfrm>
            <a:off x="1219200" y="609600"/>
            <a:ext cx="4572000" cy="369888"/>
          </a:xfrm>
          <a:prstGeom prst="rect">
            <a:avLst/>
          </a:prstGeom>
          <a:noFill/>
          <a:ln w="9525">
            <a:noFill/>
          </a:ln>
        </p:spPr>
        <p:txBody>
          <a:bodyPr>
            <a:spAutoFit/>
          </a:bodyPr>
          <a:p>
            <a:endParaRPr dirty="0">
              <a:latin typeface="Calibri" panose="020F0502020204030204" pitchFamily="34" charset="0"/>
            </a:endParaRPr>
          </a:p>
        </p:txBody>
      </p:sp>
      <p:sp>
        <p:nvSpPr>
          <p:cNvPr id="3" name="Title 1"/>
          <p:cNvSpPr txBox="1"/>
          <p:nvPr/>
        </p:nvSpPr>
        <p:spPr>
          <a:xfrm>
            <a:off x="-762000" y="0"/>
            <a:ext cx="10923588" cy="1143000"/>
          </a:xfrm>
          <a:prstGeom prst="rect">
            <a:avLst/>
          </a:prstGeom>
        </p:spPr>
        <p:txBody>
          <a:bodyPr>
            <a:noAutofit/>
          </a:bodyPr>
          <a:lstStyle/>
          <a:p>
            <a:pPr marR="0" algn="ctr" defTabSz="685800">
              <a:lnSpc>
                <a:spcPct val="90000"/>
              </a:lnSpc>
              <a:buClrTx/>
              <a:buSzTx/>
              <a:buFontTx/>
              <a:buNone/>
              <a:defRPr/>
            </a:pPr>
            <a:br>
              <a:rPr kumimoji="0" lang="en-US" sz="36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br>
            <a:r>
              <a:rPr kumimoji="0" lang="en-US" sz="28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Computer vision technology</a:t>
            </a:r>
            <a:endParaRPr kumimoji="0" lang="en-US" sz="2800" b="1" u="sng" kern="1200" cap="none" spc="0" normalizeH="0" baseline="0" noProof="0" dirty="0">
              <a:solidFill>
                <a:srgbClr val="FF0000"/>
              </a:solidFill>
              <a:latin typeface="Times New Roman" panose="02020603050405020304" pitchFamily="18" charset="0"/>
              <a:ea typeface="+mj-ea"/>
              <a:cs typeface="Times New Roman" panose="02020603050405020304" pitchFamily="18" charset="0"/>
            </a:endParaRPr>
          </a:p>
        </p:txBody>
      </p:sp>
      <p:sp>
        <p:nvSpPr>
          <p:cNvPr id="7172" name="TextBox 3"/>
          <p:cNvSpPr txBox="1"/>
          <p:nvPr/>
        </p:nvSpPr>
        <p:spPr>
          <a:xfrm>
            <a:off x="762000" y="1524000"/>
            <a:ext cx="6629400" cy="369888"/>
          </a:xfrm>
          <a:prstGeom prst="rect">
            <a:avLst/>
          </a:prstGeom>
          <a:noFill/>
          <a:ln w="9525">
            <a:noFill/>
          </a:ln>
        </p:spPr>
        <p:txBody>
          <a:bodyPr>
            <a:spAutoFit/>
          </a:bodyPr>
          <a:p>
            <a:endParaRPr dirty="0">
              <a:latin typeface="Calibri" panose="020F0502020204030204" pitchFamily="34" charset="0"/>
            </a:endParaRPr>
          </a:p>
        </p:txBody>
      </p:sp>
      <p:sp>
        <p:nvSpPr>
          <p:cNvPr id="7173" name="TextBox 4"/>
          <p:cNvSpPr txBox="1"/>
          <p:nvPr/>
        </p:nvSpPr>
        <p:spPr>
          <a:xfrm>
            <a:off x="914400" y="4114800"/>
            <a:ext cx="7543800" cy="3000375"/>
          </a:xfrm>
          <a:prstGeom prst="rect">
            <a:avLst/>
          </a:prstGeom>
          <a:noFill/>
          <a:ln w="9525">
            <a:noFill/>
          </a:ln>
        </p:spPr>
        <p:txBody>
          <a:bodyPr>
            <a:spAutoFit/>
          </a:bodyPr>
          <a:p>
            <a:pPr algn="just">
              <a:lnSpc>
                <a:spcPct val="150000"/>
              </a:lnSpc>
              <a:buNone/>
            </a:pPr>
            <a:r>
              <a:rPr dirty="0">
                <a:latin typeface="Times New Roman" panose="02020603050405020304" pitchFamily="18" charset="0"/>
                <a:cs typeface="Times New Roman" panose="02020603050405020304" pitchFamily="18" charset="0"/>
              </a:rPr>
              <a:t>Computer vision is a field of artificial intelligence (AI) that enables computers and systems to derive meaningful information from digital images, videos and other visual inputs </a:t>
            </a:r>
            <a:r>
              <a:rPr dirty="0">
                <a:latin typeface="Times New Roman" panose="02020603050405020304" pitchFamily="18" charset="0"/>
                <a:ea typeface="Times New Roman" panose="02020603050405020304" pitchFamily="18" charset="0"/>
              </a:rPr>
              <a:t>—</a:t>
            </a:r>
            <a:r>
              <a:rPr dirty="0">
                <a:latin typeface="Times New Roman" panose="02020603050405020304" pitchFamily="18" charset="0"/>
                <a:cs typeface="Times New Roman" panose="02020603050405020304" pitchFamily="18" charset="0"/>
              </a:rPr>
              <a:t> and take actions or make recommendations based on that information. </a:t>
            </a:r>
            <a:endParaRPr dirty="0">
              <a:latin typeface="Times New Roman" panose="02020603050405020304" pitchFamily="18" charset="0"/>
              <a:cs typeface="Times New Roman" panose="02020603050405020304" pitchFamily="18" charset="0"/>
            </a:endParaRPr>
          </a:p>
          <a:p>
            <a:pPr algn="ctr">
              <a:lnSpc>
                <a:spcPct val="150000"/>
              </a:lnSpc>
              <a:buNone/>
            </a:pPr>
            <a:endParaRPr dirty="0">
              <a:latin typeface="Times New Roman" panose="02020603050405020304" pitchFamily="18" charset="0"/>
              <a:cs typeface="Times New Roman" panose="02020603050405020304" pitchFamily="18" charset="0"/>
            </a:endParaRPr>
          </a:p>
          <a:p>
            <a:pPr algn="just">
              <a:lnSpc>
                <a:spcPct val="150000"/>
              </a:lnSpc>
              <a:buNone/>
            </a:pPr>
            <a:endParaRPr dirty="0">
              <a:latin typeface="Times New Roman" panose="02020603050405020304" pitchFamily="18" charset="0"/>
              <a:cs typeface="Times New Roman" panose="02020603050405020304" pitchFamily="18" charset="0"/>
            </a:endParaRPr>
          </a:p>
          <a:p>
            <a:pPr algn="just">
              <a:lnSpc>
                <a:spcPct val="150000"/>
              </a:lnSpc>
              <a:buNone/>
            </a:pPr>
            <a:endParaRPr dirty="0">
              <a:latin typeface="Times New Roman" panose="02020603050405020304" pitchFamily="18" charset="0"/>
              <a:ea typeface="Times New Roman" panose="02020603050405020304" pitchFamily="18" charset="0"/>
            </a:endParaRPr>
          </a:p>
        </p:txBody>
      </p:sp>
      <p:pic>
        <p:nvPicPr>
          <p:cNvPr id="7174" name="Picture 5" descr="computer vision.png"/>
          <p:cNvPicPr>
            <a:picLocks noChangeAspect="1"/>
          </p:cNvPicPr>
          <p:nvPr/>
        </p:nvPicPr>
        <p:blipFill>
          <a:blip r:embed="rId1"/>
          <a:stretch>
            <a:fillRect/>
          </a:stretch>
        </p:blipFill>
        <p:spPr>
          <a:xfrm>
            <a:off x="2057400" y="1143000"/>
            <a:ext cx="5087938" cy="27463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TextBox 2"/>
          <p:cNvSpPr txBox="1"/>
          <p:nvPr/>
        </p:nvSpPr>
        <p:spPr>
          <a:xfrm>
            <a:off x="-1143000" y="228600"/>
            <a:ext cx="12192000" cy="954088"/>
          </a:xfrm>
          <a:prstGeom prst="rect">
            <a:avLst/>
          </a:prstGeom>
          <a:noFill/>
          <a:ln w="9525">
            <a:noFill/>
          </a:ln>
        </p:spPr>
        <p:txBody>
          <a:bodyPr>
            <a:spAutoFit/>
          </a:bodyPr>
          <a:p>
            <a:pPr algn="ctr">
              <a:buNone/>
            </a:pPr>
            <a:r>
              <a:rPr sz="2800" b="1" u="sng" dirty="0">
                <a:solidFill>
                  <a:srgbClr val="FF0000"/>
                </a:solidFill>
                <a:latin typeface="Times New Roman" panose="02020603050405020304" pitchFamily="18" charset="0"/>
                <a:cs typeface="Times New Roman" panose="02020603050405020304" pitchFamily="18" charset="0"/>
              </a:rPr>
              <a:t>DIFFERENCE B/W HUMAN VISION &amp; </a:t>
            </a:r>
            <a:endParaRPr sz="2800" b="1" u="sng" dirty="0">
              <a:solidFill>
                <a:srgbClr val="FF0000"/>
              </a:solidFill>
              <a:latin typeface="Times New Roman" panose="02020603050405020304" pitchFamily="18" charset="0"/>
              <a:cs typeface="Times New Roman" panose="02020603050405020304" pitchFamily="18" charset="0"/>
            </a:endParaRPr>
          </a:p>
          <a:p>
            <a:pPr algn="ctr">
              <a:buNone/>
            </a:pPr>
            <a:r>
              <a:rPr sz="2800" b="1" u="sng" dirty="0">
                <a:solidFill>
                  <a:srgbClr val="FF0000"/>
                </a:solidFill>
                <a:latin typeface="Times New Roman" panose="02020603050405020304" pitchFamily="18" charset="0"/>
                <a:cs typeface="Times New Roman" panose="02020603050405020304" pitchFamily="18" charset="0"/>
              </a:rPr>
              <a:t>COMPUTER VISION</a:t>
            </a:r>
            <a:endParaRPr sz="2800" b="1" u="sng" dirty="0">
              <a:solidFill>
                <a:srgbClr val="FF0000"/>
              </a:solidFill>
              <a:latin typeface="Times New Roman" panose="02020603050405020304" pitchFamily="18" charset="0"/>
              <a:ea typeface="Times New Roman" panose="02020603050405020304" pitchFamily="18" charset="0"/>
            </a:endParaRPr>
          </a:p>
        </p:txBody>
      </p:sp>
      <p:pic>
        <p:nvPicPr>
          <p:cNvPr id="4" name="Picture 2"/>
          <p:cNvPicPr>
            <a:picLocks noChangeAspect="1" noChangeArrowheads="1"/>
          </p:cNvPicPr>
          <p:nvPr/>
        </p:nvPicPr>
        <p:blipFill>
          <a:blip r:embed="rId1"/>
          <a:srcRect l="35697" t="23809" r="15443" b="13889"/>
          <a:stretch>
            <a:fillRect/>
          </a:stretch>
        </p:blipFill>
        <p:spPr bwMode="auto">
          <a:xfrm>
            <a:off x="1295400" y="1371600"/>
            <a:ext cx="6813550" cy="48847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extBox 1"/>
          <p:cNvSpPr txBox="1"/>
          <p:nvPr/>
        </p:nvSpPr>
        <p:spPr>
          <a:xfrm>
            <a:off x="1143000" y="381000"/>
            <a:ext cx="6858000" cy="1384300"/>
          </a:xfrm>
          <a:prstGeom prst="rect">
            <a:avLst/>
          </a:prstGeom>
          <a:noFill/>
          <a:ln w="9525">
            <a:noFill/>
          </a:ln>
        </p:spPr>
        <p:txBody>
          <a:bodyPr>
            <a:spAutoFit/>
          </a:bodyPr>
          <a:p>
            <a:pPr algn="ctr"/>
            <a:r>
              <a:rPr sz="2800" b="1" u="sng" dirty="0">
                <a:solidFill>
                  <a:srgbClr val="FF0000"/>
                </a:solidFill>
                <a:latin typeface="Times New Roman" panose="02020603050405020304" pitchFamily="18" charset="0"/>
                <a:cs typeface="Times New Roman" panose="02020603050405020304" pitchFamily="18" charset="0"/>
              </a:rPr>
              <a:t>DIFFERENCE B/W HUMAN VISION &amp; </a:t>
            </a:r>
            <a:endParaRPr sz="2800" b="1" u="sng" dirty="0">
              <a:solidFill>
                <a:srgbClr val="FF0000"/>
              </a:solidFill>
              <a:latin typeface="Times New Roman" panose="02020603050405020304" pitchFamily="18" charset="0"/>
              <a:cs typeface="Times New Roman" panose="02020603050405020304" pitchFamily="18" charset="0"/>
            </a:endParaRPr>
          </a:p>
          <a:p>
            <a:pPr algn="ctr"/>
            <a:r>
              <a:rPr sz="2800" b="1" u="sng" dirty="0">
                <a:solidFill>
                  <a:srgbClr val="FF0000"/>
                </a:solidFill>
                <a:latin typeface="Times New Roman" panose="02020603050405020304" pitchFamily="18" charset="0"/>
                <a:cs typeface="Times New Roman" panose="02020603050405020304" pitchFamily="18" charset="0"/>
              </a:rPr>
              <a:t>COMPUTER VISION</a:t>
            </a:r>
            <a:endParaRPr sz="2800" b="1" u="sng" dirty="0">
              <a:solidFill>
                <a:srgbClr val="FF0000"/>
              </a:solidFill>
              <a:latin typeface="Times New Roman" panose="02020603050405020304" pitchFamily="18" charset="0"/>
              <a:cs typeface="Times New Roman" panose="02020603050405020304" pitchFamily="18" charset="0"/>
            </a:endParaRPr>
          </a:p>
          <a:p>
            <a:endParaRPr sz="2800" dirty="0">
              <a:latin typeface="Calibri" panose="020F0502020204030204" pitchFamily="34" charset="0"/>
            </a:endParaRPr>
          </a:p>
        </p:txBody>
      </p:sp>
      <p:pic>
        <p:nvPicPr>
          <p:cNvPr id="9219" name="Picture 2"/>
          <p:cNvPicPr>
            <a:picLocks noChangeAspect="1"/>
          </p:cNvPicPr>
          <p:nvPr/>
        </p:nvPicPr>
        <p:blipFill>
          <a:blip r:embed="rId1"/>
          <a:srcRect l="17737" t="15874" r="42773" b="24603"/>
          <a:stretch>
            <a:fillRect/>
          </a:stretch>
        </p:blipFill>
        <p:spPr>
          <a:xfrm>
            <a:off x="1905000" y="1447800"/>
            <a:ext cx="5791200" cy="490855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1"/>
          <p:cNvSpPr txBox="1"/>
          <p:nvPr/>
        </p:nvSpPr>
        <p:spPr>
          <a:xfrm>
            <a:off x="-381000" y="381000"/>
            <a:ext cx="10217150" cy="685800"/>
          </a:xfrm>
          <a:prstGeom prst="rect">
            <a:avLst/>
          </a:prstGeom>
        </p:spPr>
        <p:txBody>
          <a:bodyPr>
            <a:noAutofit/>
          </a:bodyPr>
          <a:lstStyle/>
          <a:p>
            <a:pPr marR="0" algn="ctr" defTabSz="685800">
              <a:lnSpc>
                <a:spcPct val="90000"/>
              </a:lnSpc>
              <a:buClrTx/>
              <a:buSzTx/>
              <a:buFontTx/>
              <a:buNone/>
              <a:defRPr/>
            </a:pPr>
            <a:r>
              <a:rPr kumimoji="0" lang="en-US" sz="28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What is Face D</a:t>
            </a:r>
            <a:r>
              <a:rPr kumimoji="0" lang="en-US" sz="2800" b="1" u="sng" kern="1200" cap="none" spc="0" normalizeH="0" baseline="0" noProof="0" dirty="0" err="1" smtClean="0">
                <a:solidFill>
                  <a:srgbClr val="FF0000"/>
                </a:solidFill>
                <a:latin typeface="Times New Roman" panose="02020603050405020304" pitchFamily="18" charset="0"/>
                <a:ea typeface="+mj-ea"/>
                <a:cs typeface="Times New Roman" panose="02020603050405020304" pitchFamily="18" charset="0"/>
              </a:rPr>
              <a:t>etection</a:t>
            </a:r>
            <a:r>
              <a:rPr kumimoji="0" lang="en-US" sz="2800" b="1" u="sng" kern="1200" cap="none" spc="0" normalizeH="0" baseline="0" noProof="0" dirty="0" smtClean="0">
                <a:solidFill>
                  <a:srgbClr val="FF0000"/>
                </a:solidFill>
                <a:latin typeface="Times New Roman" panose="02020603050405020304" pitchFamily="18" charset="0"/>
                <a:ea typeface="+mj-ea"/>
                <a:cs typeface="Times New Roman" panose="02020603050405020304" pitchFamily="18" charset="0"/>
              </a:rPr>
              <a:t>?</a:t>
            </a:r>
            <a:endParaRPr kumimoji="0" lang="en-US" sz="2800" b="1" u="sng" kern="1200" cap="none" spc="0" normalizeH="0" baseline="0" noProof="0" dirty="0">
              <a:solidFill>
                <a:srgbClr val="FF0000"/>
              </a:solidFill>
              <a:latin typeface="Times New Roman" panose="02020603050405020304" pitchFamily="18" charset="0"/>
              <a:ea typeface="+mj-ea"/>
              <a:cs typeface="Times New Roman" panose="02020603050405020304" pitchFamily="18" charset="0"/>
            </a:endParaRPr>
          </a:p>
        </p:txBody>
      </p:sp>
      <p:sp>
        <p:nvSpPr>
          <p:cNvPr id="10243" name="Subtitle 2"/>
          <p:cNvSpPr txBox="1"/>
          <p:nvPr/>
        </p:nvSpPr>
        <p:spPr>
          <a:xfrm>
            <a:off x="847725" y="1454150"/>
            <a:ext cx="7686675" cy="4017963"/>
          </a:xfrm>
          <a:prstGeom prst="rect">
            <a:avLst/>
          </a:prstGeom>
          <a:noFill/>
          <a:ln w="9525">
            <a:noFill/>
          </a:ln>
        </p:spPr>
        <p:txBody>
          <a:bodyPr/>
          <a:p>
            <a:pPr marL="457200" indent="-457200" algn="just" defTabSz="685800">
              <a:lnSpc>
                <a:spcPct val="150000"/>
              </a:lnSpc>
              <a:spcBef>
                <a:spcPts val="750"/>
              </a:spcBef>
              <a:buFont typeface="Arial" panose="020B0604020202020204" pitchFamily="34" charset="0"/>
              <a:buChar char="•"/>
            </a:pPr>
            <a:r>
              <a:rPr dirty="0">
                <a:latin typeface="Times New Roman" panose="02020603050405020304" pitchFamily="18" charset="0"/>
                <a:cs typeface="Times New Roman" panose="02020603050405020304" pitchFamily="18" charset="0"/>
              </a:rPr>
              <a:t>Face detection is a type of computer vision technology that is able to identify people’s faces within digital images.</a:t>
            </a:r>
            <a:endParaRPr dirty="0">
              <a:latin typeface="Times New Roman" panose="02020603050405020304" pitchFamily="18" charset="0"/>
              <a:cs typeface="Times New Roman" panose="02020603050405020304" pitchFamily="18" charset="0"/>
            </a:endParaRPr>
          </a:p>
          <a:p>
            <a:pPr marL="457200" indent="-457200" algn="just" defTabSz="685800">
              <a:lnSpc>
                <a:spcPct val="150000"/>
              </a:lnSpc>
              <a:spcBef>
                <a:spcPts val="750"/>
              </a:spcBef>
              <a:buFont typeface="Arial" panose="020B0604020202020204" pitchFamily="34" charset="0"/>
              <a:buChar char="•"/>
            </a:pPr>
            <a:r>
              <a:rPr dirty="0">
                <a:latin typeface="Times New Roman" panose="02020603050405020304" pitchFamily="18" charset="0"/>
                <a:cs typeface="Times New Roman" panose="02020603050405020304" pitchFamily="18" charset="0"/>
              </a:rPr>
              <a:t>Face detection is the process of identifying and locating all the present faces in a single image or video regardless of their position, scale, orientation, age and expression.</a:t>
            </a:r>
            <a:endParaRPr dirty="0">
              <a:latin typeface="Times New Roman" panose="02020603050405020304" pitchFamily="18" charset="0"/>
              <a:ea typeface="Times New Roman" panose="02020603050405020304" pitchFamily="18" charset="0"/>
            </a:endParaRPr>
          </a:p>
        </p:txBody>
      </p:sp>
      <p:pic>
        <p:nvPicPr>
          <p:cNvPr id="10244" name="Picture 2"/>
          <p:cNvPicPr>
            <a:picLocks noChangeAspect="1"/>
          </p:cNvPicPr>
          <p:nvPr/>
        </p:nvPicPr>
        <p:blipFill>
          <a:blip r:embed="rId1"/>
          <a:srcRect l="29897" t="31349" r="30949" b="27380"/>
          <a:stretch>
            <a:fillRect/>
          </a:stretch>
        </p:blipFill>
        <p:spPr>
          <a:xfrm>
            <a:off x="2590800" y="3810000"/>
            <a:ext cx="4238625" cy="2511425"/>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5846</Words>
  <Application>WPS Presentation</Application>
  <PresentationFormat>On-screen Show (4:3)</PresentationFormat>
  <Paragraphs>171</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Arial</vt:lpstr>
      <vt:lpstr>SimSun</vt:lpstr>
      <vt:lpstr>Wingdings</vt:lpstr>
      <vt:lpstr>Calibri</vt:lpstr>
      <vt:lpstr>Calibri Light</vt:lpstr>
      <vt:lpstr>Times New Roman</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aryan</dc:creator>
  <cp:lastModifiedBy>Acer</cp:lastModifiedBy>
  <cp:revision>150</cp:revision>
  <dcterms:created xsi:type="dcterms:W3CDTF">2022-05-28T05:51:24Z</dcterms:created>
  <dcterms:modified xsi:type="dcterms:W3CDTF">2022-05-28T06:23:30Z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A1CF92FEB08B4EAB9C124AF8E19D5364</vt:lpwstr>
  </property>
  <property fmtid="{D5CDD505-2E9C-101B-9397-08002B2CF9AE}" pid="3" name="KSOProductBuildVer">
    <vt:lpwstr>1033-11.2.0.11130</vt:lpwstr>
  </property>
</Properties>
</file>